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4"/>
  </p:sldMasterIdLst>
  <p:notesMasterIdLst>
    <p:notesMasterId r:id="rId29"/>
  </p:notesMasterIdLst>
  <p:sldIdLst>
    <p:sldId id="300" r:id="rId5"/>
    <p:sldId id="327" r:id="rId6"/>
    <p:sldId id="260" r:id="rId7"/>
    <p:sldId id="261" r:id="rId8"/>
    <p:sldId id="262" r:id="rId9"/>
    <p:sldId id="285" r:id="rId10"/>
    <p:sldId id="291" r:id="rId11"/>
    <p:sldId id="287" r:id="rId12"/>
    <p:sldId id="293" r:id="rId13"/>
    <p:sldId id="286" r:id="rId14"/>
    <p:sldId id="263" r:id="rId15"/>
    <p:sldId id="267" r:id="rId16"/>
    <p:sldId id="299" r:id="rId17"/>
    <p:sldId id="288" r:id="rId18"/>
    <p:sldId id="295" r:id="rId19"/>
    <p:sldId id="289" r:id="rId20"/>
    <p:sldId id="290" r:id="rId21"/>
    <p:sldId id="258" r:id="rId22"/>
    <p:sldId id="294" r:id="rId23"/>
    <p:sldId id="296" r:id="rId24"/>
    <p:sldId id="297" r:id="rId25"/>
    <p:sldId id="298" r:id="rId26"/>
    <p:sldId id="283" r:id="rId27"/>
    <p:sldId id="30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mir Salihovic" initials="AS" lastIdx="23" clrIdx="0">
    <p:extLst>
      <p:ext uri="{19B8F6BF-5375-455C-9EA6-DF929625EA0E}">
        <p15:presenceInfo xmlns:p15="http://schemas.microsoft.com/office/powerpoint/2012/main" userId="S-1-5-21-1810853693-1284978811-1249771876-1660" providerId="AD"/>
      </p:ext>
    </p:extLst>
  </p:cmAuthor>
  <p:cmAuthor id="2" name="Tarik" initials="T" lastIdx="20" clrIdx="1">
    <p:extLst>
      <p:ext uri="{19B8F6BF-5375-455C-9EA6-DF929625EA0E}">
        <p15:presenceInfo xmlns:p15="http://schemas.microsoft.com/office/powerpoint/2012/main" userId="Tarik" providerId="None"/>
      </p:ext>
    </p:extLst>
  </p:cmAuthor>
  <p:cmAuthor id="3" name="Adnan Bahtic" initials="AB" lastIdx="4" clrIdx="2">
    <p:extLst>
      <p:ext uri="{19B8F6BF-5375-455C-9EA6-DF929625EA0E}">
        <p15:presenceInfo xmlns:p15="http://schemas.microsoft.com/office/powerpoint/2012/main" userId="2d82952c9bc52aa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6" autoAdjust="0"/>
    <p:restoredTop sz="95226" autoAdjust="0"/>
  </p:normalViewPr>
  <p:slideViewPr>
    <p:cSldViewPr snapToGrid="0">
      <p:cViewPr varScale="1">
        <p:scale>
          <a:sx n="115" d="100"/>
          <a:sy n="115" d="100"/>
        </p:scale>
        <p:origin x="2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5BF178-76A5-47A0-B5D8-CEAF538CA39B}" type="doc">
      <dgm:prSet loTypeId="urn:microsoft.com/office/officeart/2005/8/layout/default#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hr-BA"/>
        </a:p>
      </dgm:t>
    </dgm:pt>
    <dgm:pt modelId="{A152569F-BFDB-4572-871B-C3EC23704FF5}">
      <dgm:prSet custT="1"/>
      <dgm:spPr/>
      <dgm:t>
        <a:bodyPr/>
        <a:lstStyle/>
        <a:p>
          <a:pPr rtl="0"/>
          <a:r>
            <a:rPr lang="sr-Cyrl-BA" sz="3000" dirty="0" smtClean="0"/>
            <a:t>Храна</a:t>
          </a:r>
          <a:endParaRPr lang="hr-BA" sz="3000" dirty="0"/>
        </a:p>
      </dgm:t>
    </dgm:pt>
    <dgm:pt modelId="{32E1D299-6C4F-48CF-9B33-8C700EE5EF40}" type="parTrans" cxnId="{866618C2-D4A1-433B-9573-D5B5126E284F}">
      <dgm:prSet/>
      <dgm:spPr/>
      <dgm:t>
        <a:bodyPr/>
        <a:lstStyle/>
        <a:p>
          <a:endParaRPr lang="hr-BA"/>
        </a:p>
      </dgm:t>
    </dgm:pt>
    <dgm:pt modelId="{EC0F854B-468B-4EC6-AB09-2552A4ADD7A7}" type="sibTrans" cxnId="{866618C2-D4A1-433B-9573-D5B5126E284F}">
      <dgm:prSet/>
      <dgm:spPr/>
      <dgm:t>
        <a:bodyPr/>
        <a:lstStyle/>
        <a:p>
          <a:endParaRPr lang="hr-BA"/>
        </a:p>
      </dgm:t>
    </dgm:pt>
    <dgm:pt modelId="{9608E74D-E4A0-488E-8CC0-1BB1E793C7F9}">
      <dgm:prSet custT="1"/>
      <dgm:spPr/>
      <dgm:t>
        <a:bodyPr/>
        <a:lstStyle/>
        <a:p>
          <a:pPr rtl="0"/>
          <a:r>
            <a:rPr lang="sr-Cyrl-BA" sz="2400" dirty="0" smtClean="0"/>
            <a:t>Станарина</a:t>
          </a:r>
          <a:endParaRPr lang="hr-BA" sz="2400" dirty="0"/>
        </a:p>
      </dgm:t>
    </dgm:pt>
    <dgm:pt modelId="{15146A0D-B1FE-48A6-8CB1-B8B503D4429D}" type="parTrans" cxnId="{3DE44ED7-8BB0-4C2C-A62C-F11CE58579C9}">
      <dgm:prSet/>
      <dgm:spPr/>
      <dgm:t>
        <a:bodyPr/>
        <a:lstStyle/>
        <a:p>
          <a:endParaRPr lang="hr-BA"/>
        </a:p>
      </dgm:t>
    </dgm:pt>
    <dgm:pt modelId="{DD4F8DF0-4E8F-417A-A1F1-9AEC3422A8BA}" type="sibTrans" cxnId="{3DE44ED7-8BB0-4C2C-A62C-F11CE58579C9}">
      <dgm:prSet/>
      <dgm:spPr/>
      <dgm:t>
        <a:bodyPr/>
        <a:lstStyle/>
        <a:p>
          <a:endParaRPr lang="hr-BA"/>
        </a:p>
      </dgm:t>
    </dgm:pt>
    <dgm:pt modelId="{E0ECD141-C2B3-4789-9CC7-05D4DBE560EE}">
      <dgm:prSet custT="1"/>
      <dgm:spPr/>
      <dgm:t>
        <a:bodyPr/>
        <a:lstStyle/>
        <a:p>
          <a:pPr rtl="0"/>
          <a:r>
            <a:rPr lang="sr-Cyrl-BA" sz="3000" dirty="0" smtClean="0"/>
            <a:t>Режије</a:t>
          </a:r>
          <a:endParaRPr lang="hr-BA" sz="3000" dirty="0"/>
        </a:p>
      </dgm:t>
    </dgm:pt>
    <dgm:pt modelId="{BDA812AD-EF09-406B-8A3C-7352B2D24492}" type="parTrans" cxnId="{2E321DD4-F811-4A04-A0A4-17BEB6C13EC5}">
      <dgm:prSet/>
      <dgm:spPr/>
      <dgm:t>
        <a:bodyPr/>
        <a:lstStyle/>
        <a:p>
          <a:endParaRPr lang="hr-BA"/>
        </a:p>
      </dgm:t>
    </dgm:pt>
    <dgm:pt modelId="{A8C3D1E0-790D-4B28-AC9C-ADD9FC092760}" type="sibTrans" cxnId="{2E321DD4-F811-4A04-A0A4-17BEB6C13EC5}">
      <dgm:prSet/>
      <dgm:spPr/>
      <dgm:t>
        <a:bodyPr/>
        <a:lstStyle/>
        <a:p>
          <a:endParaRPr lang="hr-BA"/>
        </a:p>
      </dgm:t>
    </dgm:pt>
    <dgm:pt modelId="{DCF0D1A5-5438-493F-8922-CE8D8DCA174B}">
      <dgm:prSet custT="1"/>
      <dgm:spPr/>
      <dgm:t>
        <a:bodyPr/>
        <a:lstStyle/>
        <a:p>
          <a:pPr rtl="0"/>
          <a:r>
            <a:rPr lang="sr-Cyrl-BA" sz="2400" dirty="0" smtClean="0"/>
            <a:t>Школарина</a:t>
          </a:r>
          <a:endParaRPr lang="hr-BA" sz="2400" dirty="0"/>
        </a:p>
      </dgm:t>
    </dgm:pt>
    <dgm:pt modelId="{C43DDFB8-71A7-4BDD-8FC8-A28593F1AC7A}" type="parTrans" cxnId="{4FCDF6D8-F9C4-4DB4-BE23-212D27BE9B37}">
      <dgm:prSet/>
      <dgm:spPr/>
      <dgm:t>
        <a:bodyPr/>
        <a:lstStyle/>
        <a:p>
          <a:endParaRPr lang="hr-BA"/>
        </a:p>
      </dgm:t>
    </dgm:pt>
    <dgm:pt modelId="{F52CBBC5-5A98-4138-B2A6-482B7A85AD83}" type="sibTrans" cxnId="{4FCDF6D8-F9C4-4DB4-BE23-212D27BE9B37}">
      <dgm:prSet/>
      <dgm:spPr/>
      <dgm:t>
        <a:bodyPr/>
        <a:lstStyle/>
        <a:p>
          <a:endParaRPr lang="hr-BA"/>
        </a:p>
      </dgm:t>
    </dgm:pt>
    <dgm:pt modelId="{E234047B-6437-476E-9657-83E971A2E036}">
      <dgm:prSet custT="1"/>
      <dgm:spPr/>
      <dgm:t>
        <a:bodyPr/>
        <a:lstStyle/>
        <a:p>
          <a:pPr rtl="0"/>
          <a:r>
            <a:rPr lang="sr-Cyrl-BA" sz="3000" dirty="0" smtClean="0"/>
            <a:t>Превоз</a:t>
          </a:r>
          <a:endParaRPr lang="hr-BA" sz="3000" dirty="0"/>
        </a:p>
      </dgm:t>
    </dgm:pt>
    <dgm:pt modelId="{9660F6C1-75DE-496C-90EF-891E1F71B45A}" type="parTrans" cxnId="{02D4E42A-0916-4836-A5CC-C56C00EF0906}">
      <dgm:prSet/>
      <dgm:spPr/>
      <dgm:t>
        <a:bodyPr/>
        <a:lstStyle/>
        <a:p>
          <a:endParaRPr lang="hr-BA"/>
        </a:p>
      </dgm:t>
    </dgm:pt>
    <dgm:pt modelId="{ACC7E999-9F08-433C-AF26-E4C5840E3633}" type="sibTrans" cxnId="{02D4E42A-0916-4836-A5CC-C56C00EF0906}">
      <dgm:prSet/>
      <dgm:spPr/>
      <dgm:t>
        <a:bodyPr/>
        <a:lstStyle/>
        <a:p>
          <a:endParaRPr lang="hr-BA"/>
        </a:p>
      </dgm:t>
    </dgm:pt>
    <dgm:pt modelId="{2609764B-8723-484B-B1E9-1FD5E3683427}">
      <dgm:prSet custT="1"/>
      <dgm:spPr/>
      <dgm:t>
        <a:bodyPr/>
        <a:lstStyle/>
        <a:p>
          <a:pPr rtl="0"/>
          <a:r>
            <a:rPr lang="sr-Cyrl-BA" sz="3000" dirty="0" smtClean="0"/>
            <a:t>Одјећа и обућа</a:t>
          </a:r>
          <a:endParaRPr lang="hr-BA" sz="3000" dirty="0"/>
        </a:p>
      </dgm:t>
    </dgm:pt>
    <dgm:pt modelId="{976113A7-D10E-457F-89BA-31654C577FBB}" type="parTrans" cxnId="{112BADAE-22A5-47DD-BC29-B1D51DF65C5E}">
      <dgm:prSet/>
      <dgm:spPr/>
      <dgm:t>
        <a:bodyPr/>
        <a:lstStyle/>
        <a:p>
          <a:endParaRPr lang="hr-BA"/>
        </a:p>
      </dgm:t>
    </dgm:pt>
    <dgm:pt modelId="{7DAB676F-D258-46B6-B772-BB9F6078EFB4}" type="sibTrans" cxnId="{112BADAE-22A5-47DD-BC29-B1D51DF65C5E}">
      <dgm:prSet/>
      <dgm:spPr/>
      <dgm:t>
        <a:bodyPr/>
        <a:lstStyle/>
        <a:p>
          <a:endParaRPr lang="hr-BA"/>
        </a:p>
      </dgm:t>
    </dgm:pt>
    <dgm:pt modelId="{37F06325-966F-4BC3-A98C-6F7BEE1F675D}">
      <dgm:prSet custT="1"/>
      <dgm:spPr/>
      <dgm:t>
        <a:bodyPr/>
        <a:lstStyle/>
        <a:p>
          <a:pPr rtl="0"/>
          <a:r>
            <a:rPr lang="sr-Cyrl-BA" sz="2400" dirty="0" smtClean="0"/>
            <a:t>Компјутер</a:t>
          </a:r>
          <a:endParaRPr lang="hr-BA" sz="2400" dirty="0"/>
        </a:p>
      </dgm:t>
    </dgm:pt>
    <dgm:pt modelId="{62DB90A2-860C-4385-814A-02CD58CE10EB}" type="parTrans" cxnId="{F13CE89A-FCC8-4129-81DB-D2137BA538BC}">
      <dgm:prSet/>
      <dgm:spPr/>
      <dgm:t>
        <a:bodyPr/>
        <a:lstStyle/>
        <a:p>
          <a:endParaRPr lang="hr-BA"/>
        </a:p>
      </dgm:t>
    </dgm:pt>
    <dgm:pt modelId="{96DEE009-F2BA-4D18-9F67-B5F20E70E74A}" type="sibTrans" cxnId="{F13CE89A-FCC8-4129-81DB-D2137BA538BC}">
      <dgm:prSet/>
      <dgm:spPr/>
      <dgm:t>
        <a:bodyPr/>
        <a:lstStyle/>
        <a:p>
          <a:endParaRPr lang="hr-BA"/>
        </a:p>
      </dgm:t>
    </dgm:pt>
    <dgm:pt modelId="{BB50C80B-85A0-46FC-8CC1-6E4F7B2B9190}">
      <dgm:prSet custT="1"/>
      <dgm:spPr/>
      <dgm:t>
        <a:bodyPr/>
        <a:lstStyle/>
        <a:p>
          <a:pPr rtl="0"/>
          <a:r>
            <a:rPr lang="sr-Cyrl-BA" sz="3000" dirty="0" smtClean="0"/>
            <a:t>Књиге</a:t>
          </a:r>
          <a:endParaRPr lang="hr-BA" sz="3000" dirty="0"/>
        </a:p>
      </dgm:t>
    </dgm:pt>
    <dgm:pt modelId="{267F8E62-8449-490E-A6F1-DD5DA1D28EEA}" type="parTrans" cxnId="{99788B19-AB95-4858-97E6-36632AF0B148}">
      <dgm:prSet/>
      <dgm:spPr/>
      <dgm:t>
        <a:bodyPr/>
        <a:lstStyle/>
        <a:p>
          <a:endParaRPr lang="hr-BA"/>
        </a:p>
      </dgm:t>
    </dgm:pt>
    <dgm:pt modelId="{5FF35162-2A0B-4A96-AE63-1415F2ADAE97}" type="sibTrans" cxnId="{99788B19-AB95-4858-97E6-36632AF0B148}">
      <dgm:prSet/>
      <dgm:spPr/>
      <dgm:t>
        <a:bodyPr/>
        <a:lstStyle/>
        <a:p>
          <a:endParaRPr lang="hr-BA"/>
        </a:p>
      </dgm:t>
    </dgm:pt>
    <dgm:pt modelId="{04E73265-C906-476B-A4B6-7B898FDF0CAB}">
      <dgm:prSet custT="1"/>
      <dgm:spPr/>
      <dgm:t>
        <a:bodyPr/>
        <a:lstStyle/>
        <a:p>
          <a:pPr rtl="0"/>
          <a:r>
            <a:rPr lang="sr-Cyrl-BA" sz="3000" dirty="0" smtClean="0"/>
            <a:t>Забава</a:t>
          </a:r>
          <a:endParaRPr lang="hr-BA" sz="3000" dirty="0"/>
        </a:p>
      </dgm:t>
    </dgm:pt>
    <dgm:pt modelId="{50A26DAF-1C98-451A-A2AC-FF9C9E107F4E}" type="parTrans" cxnId="{3C4E4087-CF75-421D-8341-368A7DE9BE42}">
      <dgm:prSet/>
      <dgm:spPr/>
      <dgm:t>
        <a:bodyPr/>
        <a:lstStyle/>
        <a:p>
          <a:endParaRPr lang="hr-BA"/>
        </a:p>
      </dgm:t>
    </dgm:pt>
    <dgm:pt modelId="{E6244EAD-E244-4328-AA9A-F918D170FC0D}" type="sibTrans" cxnId="{3C4E4087-CF75-421D-8341-368A7DE9BE42}">
      <dgm:prSet/>
      <dgm:spPr/>
      <dgm:t>
        <a:bodyPr/>
        <a:lstStyle/>
        <a:p>
          <a:endParaRPr lang="hr-BA"/>
        </a:p>
      </dgm:t>
    </dgm:pt>
    <dgm:pt modelId="{462351EA-7D69-4FDA-8346-5E973A85239B}">
      <dgm:prSet custT="1"/>
      <dgm:spPr/>
      <dgm:t>
        <a:bodyPr/>
        <a:lstStyle/>
        <a:p>
          <a:pPr rtl="0"/>
          <a:r>
            <a:rPr lang="sr-Cyrl-BA" sz="3000" dirty="0" smtClean="0"/>
            <a:t>Љетовање</a:t>
          </a:r>
          <a:endParaRPr lang="hr-BA" sz="3000" dirty="0"/>
        </a:p>
      </dgm:t>
    </dgm:pt>
    <dgm:pt modelId="{416FB8BB-626B-4E08-AA0C-C471366E837E}" type="parTrans" cxnId="{302D908F-3E52-46B6-BA4D-302F1620A05E}">
      <dgm:prSet/>
      <dgm:spPr/>
      <dgm:t>
        <a:bodyPr/>
        <a:lstStyle/>
        <a:p>
          <a:endParaRPr lang="hr-BA"/>
        </a:p>
      </dgm:t>
    </dgm:pt>
    <dgm:pt modelId="{8D96585C-B1BE-47DC-B166-4B322BA537EE}" type="sibTrans" cxnId="{302D908F-3E52-46B6-BA4D-302F1620A05E}">
      <dgm:prSet/>
      <dgm:spPr/>
      <dgm:t>
        <a:bodyPr/>
        <a:lstStyle/>
        <a:p>
          <a:endParaRPr lang="hr-BA"/>
        </a:p>
      </dgm:t>
    </dgm:pt>
    <dgm:pt modelId="{707FBB57-D647-4DAC-BDDA-67775F09B45D}">
      <dgm:prSet custT="1"/>
      <dgm:spPr/>
      <dgm:t>
        <a:bodyPr/>
        <a:lstStyle/>
        <a:p>
          <a:pPr rtl="0"/>
          <a:r>
            <a:rPr lang="sr-Cyrl-BA" sz="3000" dirty="0" smtClean="0"/>
            <a:t>Остало</a:t>
          </a:r>
          <a:endParaRPr lang="hr-BA" sz="3000" dirty="0"/>
        </a:p>
      </dgm:t>
    </dgm:pt>
    <dgm:pt modelId="{FD743585-82DA-4313-85F3-B7D953796027}" type="parTrans" cxnId="{269D0202-24F0-4016-AF9D-BF4707F76FE0}">
      <dgm:prSet/>
      <dgm:spPr/>
      <dgm:t>
        <a:bodyPr/>
        <a:lstStyle/>
        <a:p>
          <a:endParaRPr lang="hr-BA"/>
        </a:p>
      </dgm:t>
    </dgm:pt>
    <dgm:pt modelId="{DFA72C68-2E8B-4ABA-9BC6-8777B3A44C27}" type="sibTrans" cxnId="{269D0202-24F0-4016-AF9D-BF4707F76FE0}">
      <dgm:prSet/>
      <dgm:spPr/>
      <dgm:t>
        <a:bodyPr/>
        <a:lstStyle/>
        <a:p>
          <a:endParaRPr lang="hr-BA"/>
        </a:p>
      </dgm:t>
    </dgm:pt>
    <dgm:pt modelId="{C3C5096B-A378-4B6E-9165-7FD2196454BC}" type="pres">
      <dgm:prSet presAssocID="{5B5BF178-76A5-47A0-B5D8-CEAF538CA39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CCB5E6-420A-4D65-8F56-5FFE56B05941}" type="pres">
      <dgm:prSet presAssocID="{A152569F-BFDB-4572-871B-C3EC23704FF5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0231A8-86BC-4E63-8095-C1EBA0D367AD}" type="pres">
      <dgm:prSet presAssocID="{EC0F854B-468B-4EC6-AB09-2552A4ADD7A7}" presName="sibTrans" presStyleCnt="0"/>
      <dgm:spPr/>
    </dgm:pt>
    <dgm:pt modelId="{A6B35F8E-395A-4CCC-86EA-A81B1AE23D26}" type="pres">
      <dgm:prSet presAssocID="{9608E74D-E4A0-488E-8CC0-1BB1E793C7F9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EC314-3E98-4EE1-A7A7-707866D5D1A8}" type="pres">
      <dgm:prSet presAssocID="{DD4F8DF0-4E8F-417A-A1F1-9AEC3422A8BA}" presName="sibTrans" presStyleCnt="0"/>
      <dgm:spPr/>
    </dgm:pt>
    <dgm:pt modelId="{D1BC7D4B-B4F7-48E9-988D-DF2C7BA5308E}" type="pres">
      <dgm:prSet presAssocID="{E0ECD141-C2B3-4789-9CC7-05D4DBE560EE}" presName="node" presStyleLbl="node1" presStyleIdx="2" presStyleCnt="11" custLinFactNeighborX="2890" custLinFactNeighborY="-5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9A0C27-32B0-4CB8-9D35-02D98D3E7C31}" type="pres">
      <dgm:prSet presAssocID="{A8C3D1E0-790D-4B28-AC9C-ADD9FC092760}" presName="sibTrans" presStyleCnt="0"/>
      <dgm:spPr/>
    </dgm:pt>
    <dgm:pt modelId="{7124296E-6BFE-4B4E-8531-C9ADBE635CD4}" type="pres">
      <dgm:prSet presAssocID="{DCF0D1A5-5438-493F-8922-CE8D8DCA174B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C288C5-A752-4996-BEF9-3B1F324801B5}" type="pres">
      <dgm:prSet presAssocID="{F52CBBC5-5A98-4138-B2A6-482B7A85AD83}" presName="sibTrans" presStyleCnt="0"/>
      <dgm:spPr/>
    </dgm:pt>
    <dgm:pt modelId="{562E11F4-0202-4603-908D-132817194FBB}" type="pres">
      <dgm:prSet presAssocID="{E234047B-6437-476E-9657-83E971A2E036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0C93E-852A-4EF3-94CB-C3D1033E55C8}" type="pres">
      <dgm:prSet presAssocID="{ACC7E999-9F08-433C-AF26-E4C5840E3633}" presName="sibTrans" presStyleCnt="0"/>
      <dgm:spPr/>
    </dgm:pt>
    <dgm:pt modelId="{B78846FF-A3FC-40FC-9A53-F54C13BAFFCE}" type="pres">
      <dgm:prSet presAssocID="{2609764B-8723-484B-B1E9-1FD5E3683427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0C6F33-9B15-4168-B712-0039F2237971}" type="pres">
      <dgm:prSet presAssocID="{7DAB676F-D258-46B6-B772-BB9F6078EFB4}" presName="sibTrans" presStyleCnt="0"/>
      <dgm:spPr/>
    </dgm:pt>
    <dgm:pt modelId="{B14A2415-7B81-4CB9-BCEF-14B8D8B215E5}" type="pres">
      <dgm:prSet presAssocID="{37F06325-966F-4BC3-A98C-6F7BEE1F675D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5AC3B7-440E-4EFD-B172-34CCCB070A4E}" type="pres">
      <dgm:prSet presAssocID="{96DEE009-F2BA-4D18-9F67-B5F20E70E74A}" presName="sibTrans" presStyleCnt="0"/>
      <dgm:spPr/>
    </dgm:pt>
    <dgm:pt modelId="{1070FE26-F537-4B96-9113-B65DA796EEDB}" type="pres">
      <dgm:prSet presAssocID="{BB50C80B-85A0-46FC-8CC1-6E4F7B2B9190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6E2AE5-FF23-4B49-BBFF-7F37C9CA173B}" type="pres">
      <dgm:prSet presAssocID="{5FF35162-2A0B-4A96-AE63-1415F2ADAE97}" presName="sibTrans" presStyleCnt="0"/>
      <dgm:spPr/>
    </dgm:pt>
    <dgm:pt modelId="{49FBE67D-F661-49B1-BEBF-0493E4E9835F}" type="pres">
      <dgm:prSet presAssocID="{04E73265-C906-476B-A4B6-7B898FDF0CAB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15F0B1-C182-479C-8FAE-64C017DFA4D7}" type="pres">
      <dgm:prSet presAssocID="{E6244EAD-E244-4328-AA9A-F918D170FC0D}" presName="sibTrans" presStyleCnt="0"/>
      <dgm:spPr/>
    </dgm:pt>
    <dgm:pt modelId="{B8E07228-A5E2-43E1-B7E9-750CE2550E67}" type="pres">
      <dgm:prSet presAssocID="{462351EA-7D69-4FDA-8346-5E973A85239B}" presName="node" presStyleLbl="node1" presStyleIdx="9" presStyleCnt="11" custScaleX="1167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DB98C6-6352-4EFF-9DFA-857664C98E29}" type="pres">
      <dgm:prSet presAssocID="{8D96585C-B1BE-47DC-B166-4B322BA537EE}" presName="sibTrans" presStyleCnt="0"/>
      <dgm:spPr/>
    </dgm:pt>
    <dgm:pt modelId="{F0C5D2B9-74F7-429C-A055-CA834A64D242}" type="pres">
      <dgm:prSet presAssocID="{707FBB57-D647-4DAC-BDDA-67775F09B45D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CB4121-138C-4D86-8F76-789817AE1FC9}" type="presOf" srcId="{9608E74D-E4A0-488E-8CC0-1BB1E793C7F9}" destId="{A6B35F8E-395A-4CCC-86EA-A81B1AE23D26}" srcOrd="0" destOrd="0" presId="urn:microsoft.com/office/officeart/2005/8/layout/default#1"/>
    <dgm:cxn modelId="{63938D6C-4D48-44F8-9126-2815711EC17A}" type="presOf" srcId="{37F06325-966F-4BC3-A98C-6F7BEE1F675D}" destId="{B14A2415-7B81-4CB9-BCEF-14B8D8B215E5}" srcOrd="0" destOrd="0" presId="urn:microsoft.com/office/officeart/2005/8/layout/default#1"/>
    <dgm:cxn modelId="{3DE44ED7-8BB0-4C2C-A62C-F11CE58579C9}" srcId="{5B5BF178-76A5-47A0-B5D8-CEAF538CA39B}" destId="{9608E74D-E4A0-488E-8CC0-1BB1E793C7F9}" srcOrd="1" destOrd="0" parTransId="{15146A0D-B1FE-48A6-8CB1-B8B503D4429D}" sibTransId="{DD4F8DF0-4E8F-417A-A1F1-9AEC3422A8BA}"/>
    <dgm:cxn modelId="{3C4E4087-CF75-421D-8341-368A7DE9BE42}" srcId="{5B5BF178-76A5-47A0-B5D8-CEAF538CA39B}" destId="{04E73265-C906-476B-A4B6-7B898FDF0CAB}" srcOrd="8" destOrd="0" parTransId="{50A26DAF-1C98-451A-A2AC-FF9C9E107F4E}" sibTransId="{E6244EAD-E244-4328-AA9A-F918D170FC0D}"/>
    <dgm:cxn modelId="{518A1CFB-3C2C-47B1-952C-7A000C1D9126}" type="presOf" srcId="{BB50C80B-85A0-46FC-8CC1-6E4F7B2B9190}" destId="{1070FE26-F537-4B96-9113-B65DA796EEDB}" srcOrd="0" destOrd="0" presId="urn:microsoft.com/office/officeart/2005/8/layout/default#1"/>
    <dgm:cxn modelId="{A7679D86-5AA7-4054-A8B7-C4FF7ADE23BA}" type="presOf" srcId="{04E73265-C906-476B-A4B6-7B898FDF0CAB}" destId="{49FBE67D-F661-49B1-BEBF-0493E4E9835F}" srcOrd="0" destOrd="0" presId="urn:microsoft.com/office/officeart/2005/8/layout/default#1"/>
    <dgm:cxn modelId="{B6274753-4190-4DBE-83A6-CC5ED075C400}" type="presOf" srcId="{E0ECD141-C2B3-4789-9CC7-05D4DBE560EE}" destId="{D1BC7D4B-B4F7-48E9-988D-DF2C7BA5308E}" srcOrd="0" destOrd="0" presId="urn:microsoft.com/office/officeart/2005/8/layout/default#1"/>
    <dgm:cxn modelId="{7A6FB286-AF25-4028-8502-A63DEB29CF97}" type="presOf" srcId="{DCF0D1A5-5438-493F-8922-CE8D8DCA174B}" destId="{7124296E-6BFE-4B4E-8531-C9ADBE635CD4}" srcOrd="0" destOrd="0" presId="urn:microsoft.com/office/officeart/2005/8/layout/default#1"/>
    <dgm:cxn modelId="{269D0202-24F0-4016-AF9D-BF4707F76FE0}" srcId="{5B5BF178-76A5-47A0-B5D8-CEAF538CA39B}" destId="{707FBB57-D647-4DAC-BDDA-67775F09B45D}" srcOrd="10" destOrd="0" parTransId="{FD743585-82DA-4313-85F3-B7D953796027}" sibTransId="{DFA72C68-2E8B-4ABA-9BC6-8777B3A44C27}"/>
    <dgm:cxn modelId="{0C9563EB-7AB3-44D4-9859-7D29F7635B3B}" type="presOf" srcId="{707FBB57-D647-4DAC-BDDA-67775F09B45D}" destId="{F0C5D2B9-74F7-429C-A055-CA834A64D242}" srcOrd="0" destOrd="0" presId="urn:microsoft.com/office/officeart/2005/8/layout/default#1"/>
    <dgm:cxn modelId="{F13CE89A-FCC8-4129-81DB-D2137BA538BC}" srcId="{5B5BF178-76A5-47A0-B5D8-CEAF538CA39B}" destId="{37F06325-966F-4BC3-A98C-6F7BEE1F675D}" srcOrd="6" destOrd="0" parTransId="{62DB90A2-860C-4385-814A-02CD58CE10EB}" sibTransId="{96DEE009-F2BA-4D18-9F67-B5F20E70E74A}"/>
    <dgm:cxn modelId="{D08C2A0A-CC25-42F4-B4F9-6303129AA4F2}" type="presOf" srcId="{A152569F-BFDB-4572-871B-C3EC23704FF5}" destId="{64CCB5E6-420A-4D65-8F56-5FFE56B05941}" srcOrd="0" destOrd="0" presId="urn:microsoft.com/office/officeart/2005/8/layout/default#1"/>
    <dgm:cxn modelId="{0AFA8A49-3598-4E03-9D6C-6F170B8E0915}" type="presOf" srcId="{5B5BF178-76A5-47A0-B5D8-CEAF538CA39B}" destId="{C3C5096B-A378-4B6E-9165-7FD2196454BC}" srcOrd="0" destOrd="0" presId="urn:microsoft.com/office/officeart/2005/8/layout/default#1"/>
    <dgm:cxn modelId="{2E321DD4-F811-4A04-A0A4-17BEB6C13EC5}" srcId="{5B5BF178-76A5-47A0-B5D8-CEAF538CA39B}" destId="{E0ECD141-C2B3-4789-9CC7-05D4DBE560EE}" srcOrd="2" destOrd="0" parTransId="{BDA812AD-EF09-406B-8A3C-7352B2D24492}" sibTransId="{A8C3D1E0-790D-4B28-AC9C-ADD9FC092760}"/>
    <dgm:cxn modelId="{02D4E42A-0916-4836-A5CC-C56C00EF0906}" srcId="{5B5BF178-76A5-47A0-B5D8-CEAF538CA39B}" destId="{E234047B-6437-476E-9657-83E971A2E036}" srcOrd="4" destOrd="0" parTransId="{9660F6C1-75DE-496C-90EF-891E1F71B45A}" sibTransId="{ACC7E999-9F08-433C-AF26-E4C5840E3633}"/>
    <dgm:cxn modelId="{6C1F9C0B-E28C-45E3-886F-BEE74D252866}" type="presOf" srcId="{462351EA-7D69-4FDA-8346-5E973A85239B}" destId="{B8E07228-A5E2-43E1-B7E9-750CE2550E67}" srcOrd="0" destOrd="0" presId="urn:microsoft.com/office/officeart/2005/8/layout/default#1"/>
    <dgm:cxn modelId="{99788B19-AB95-4858-97E6-36632AF0B148}" srcId="{5B5BF178-76A5-47A0-B5D8-CEAF538CA39B}" destId="{BB50C80B-85A0-46FC-8CC1-6E4F7B2B9190}" srcOrd="7" destOrd="0" parTransId="{267F8E62-8449-490E-A6F1-DD5DA1D28EEA}" sibTransId="{5FF35162-2A0B-4A96-AE63-1415F2ADAE97}"/>
    <dgm:cxn modelId="{112BADAE-22A5-47DD-BC29-B1D51DF65C5E}" srcId="{5B5BF178-76A5-47A0-B5D8-CEAF538CA39B}" destId="{2609764B-8723-484B-B1E9-1FD5E3683427}" srcOrd="5" destOrd="0" parTransId="{976113A7-D10E-457F-89BA-31654C577FBB}" sibTransId="{7DAB676F-D258-46B6-B772-BB9F6078EFB4}"/>
    <dgm:cxn modelId="{FC5B6600-9CCC-4A1C-B364-D7045D08F50E}" type="presOf" srcId="{E234047B-6437-476E-9657-83E971A2E036}" destId="{562E11F4-0202-4603-908D-132817194FBB}" srcOrd="0" destOrd="0" presId="urn:microsoft.com/office/officeart/2005/8/layout/default#1"/>
    <dgm:cxn modelId="{302D908F-3E52-46B6-BA4D-302F1620A05E}" srcId="{5B5BF178-76A5-47A0-B5D8-CEAF538CA39B}" destId="{462351EA-7D69-4FDA-8346-5E973A85239B}" srcOrd="9" destOrd="0" parTransId="{416FB8BB-626B-4E08-AA0C-C471366E837E}" sibTransId="{8D96585C-B1BE-47DC-B166-4B322BA537EE}"/>
    <dgm:cxn modelId="{C3CFAF04-7C90-462B-8477-461ECBBE6E4E}" type="presOf" srcId="{2609764B-8723-484B-B1E9-1FD5E3683427}" destId="{B78846FF-A3FC-40FC-9A53-F54C13BAFFCE}" srcOrd="0" destOrd="0" presId="urn:microsoft.com/office/officeart/2005/8/layout/default#1"/>
    <dgm:cxn modelId="{866618C2-D4A1-433B-9573-D5B5126E284F}" srcId="{5B5BF178-76A5-47A0-B5D8-CEAF538CA39B}" destId="{A152569F-BFDB-4572-871B-C3EC23704FF5}" srcOrd="0" destOrd="0" parTransId="{32E1D299-6C4F-48CF-9B33-8C700EE5EF40}" sibTransId="{EC0F854B-468B-4EC6-AB09-2552A4ADD7A7}"/>
    <dgm:cxn modelId="{4FCDF6D8-F9C4-4DB4-BE23-212D27BE9B37}" srcId="{5B5BF178-76A5-47A0-B5D8-CEAF538CA39B}" destId="{DCF0D1A5-5438-493F-8922-CE8D8DCA174B}" srcOrd="3" destOrd="0" parTransId="{C43DDFB8-71A7-4BDD-8FC8-A28593F1AC7A}" sibTransId="{F52CBBC5-5A98-4138-B2A6-482B7A85AD83}"/>
    <dgm:cxn modelId="{77226C50-976E-4C6C-9280-BF9566E68AD0}" type="presParOf" srcId="{C3C5096B-A378-4B6E-9165-7FD2196454BC}" destId="{64CCB5E6-420A-4D65-8F56-5FFE56B05941}" srcOrd="0" destOrd="0" presId="urn:microsoft.com/office/officeart/2005/8/layout/default#1"/>
    <dgm:cxn modelId="{F03DBDA6-FD08-4C23-AFD9-9CA654266112}" type="presParOf" srcId="{C3C5096B-A378-4B6E-9165-7FD2196454BC}" destId="{0D0231A8-86BC-4E63-8095-C1EBA0D367AD}" srcOrd="1" destOrd="0" presId="urn:microsoft.com/office/officeart/2005/8/layout/default#1"/>
    <dgm:cxn modelId="{CD06133B-382E-4FD9-B8DC-8CDCB06487AD}" type="presParOf" srcId="{C3C5096B-A378-4B6E-9165-7FD2196454BC}" destId="{A6B35F8E-395A-4CCC-86EA-A81B1AE23D26}" srcOrd="2" destOrd="0" presId="urn:microsoft.com/office/officeart/2005/8/layout/default#1"/>
    <dgm:cxn modelId="{E02B88B9-A7E0-484D-88FD-5ABA5CEFB0DF}" type="presParOf" srcId="{C3C5096B-A378-4B6E-9165-7FD2196454BC}" destId="{DFFEC314-3E98-4EE1-A7A7-707866D5D1A8}" srcOrd="3" destOrd="0" presId="urn:microsoft.com/office/officeart/2005/8/layout/default#1"/>
    <dgm:cxn modelId="{C1DD917F-FFC4-4BC8-8F96-79FAB9930C40}" type="presParOf" srcId="{C3C5096B-A378-4B6E-9165-7FD2196454BC}" destId="{D1BC7D4B-B4F7-48E9-988D-DF2C7BA5308E}" srcOrd="4" destOrd="0" presId="urn:microsoft.com/office/officeart/2005/8/layout/default#1"/>
    <dgm:cxn modelId="{8868A98B-0A39-4415-AE5D-6C0B21545C16}" type="presParOf" srcId="{C3C5096B-A378-4B6E-9165-7FD2196454BC}" destId="{109A0C27-32B0-4CB8-9D35-02D98D3E7C31}" srcOrd="5" destOrd="0" presId="urn:microsoft.com/office/officeart/2005/8/layout/default#1"/>
    <dgm:cxn modelId="{C2201B7F-83EF-452E-9C51-1B5E9F441284}" type="presParOf" srcId="{C3C5096B-A378-4B6E-9165-7FD2196454BC}" destId="{7124296E-6BFE-4B4E-8531-C9ADBE635CD4}" srcOrd="6" destOrd="0" presId="urn:microsoft.com/office/officeart/2005/8/layout/default#1"/>
    <dgm:cxn modelId="{E03B1553-0B5D-4475-92C5-CFE01C059988}" type="presParOf" srcId="{C3C5096B-A378-4B6E-9165-7FD2196454BC}" destId="{0DC288C5-A752-4996-BEF9-3B1F324801B5}" srcOrd="7" destOrd="0" presId="urn:microsoft.com/office/officeart/2005/8/layout/default#1"/>
    <dgm:cxn modelId="{3317E151-B8FA-44F9-933B-1A06DE5022B3}" type="presParOf" srcId="{C3C5096B-A378-4B6E-9165-7FD2196454BC}" destId="{562E11F4-0202-4603-908D-132817194FBB}" srcOrd="8" destOrd="0" presId="urn:microsoft.com/office/officeart/2005/8/layout/default#1"/>
    <dgm:cxn modelId="{86F0D0C6-7F0C-45BE-A2C0-B8B5CA1E8A08}" type="presParOf" srcId="{C3C5096B-A378-4B6E-9165-7FD2196454BC}" destId="{BD00C93E-852A-4EF3-94CB-C3D1033E55C8}" srcOrd="9" destOrd="0" presId="urn:microsoft.com/office/officeart/2005/8/layout/default#1"/>
    <dgm:cxn modelId="{FCCB21D5-DE50-412D-BAB7-C24DDCCFE114}" type="presParOf" srcId="{C3C5096B-A378-4B6E-9165-7FD2196454BC}" destId="{B78846FF-A3FC-40FC-9A53-F54C13BAFFCE}" srcOrd="10" destOrd="0" presId="urn:microsoft.com/office/officeart/2005/8/layout/default#1"/>
    <dgm:cxn modelId="{56D9BB0C-6826-45A6-8022-8F7FF7A2B730}" type="presParOf" srcId="{C3C5096B-A378-4B6E-9165-7FD2196454BC}" destId="{3B0C6F33-9B15-4168-B712-0039F2237971}" srcOrd="11" destOrd="0" presId="urn:microsoft.com/office/officeart/2005/8/layout/default#1"/>
    <dgm:cxn modelId="{FB9AEA7C-B753-468B-B3D0-7DA325529AB4}" type="presParOf" srcId="{C3C5096B-A378-4B6E-9165-7FD2196454BC}" destId="{B14A2415-7B81-4CB9-BCEF-14B8D8B215E5}" srcOrd="12" destOrd="0" presId="urn:microsoft.com/office/officeart/2005/8/layout/default#1"/>
    <dgm:cxn modelId="{19F5FF15-EFFA-4DD1-8A99-D82D4515D2B1}" type="presParOf" srcId="{C3C5096B-A378-4B6E-9165-7FD2196454BC}" destId="{D35AC3B7-440E-4EFD-B172-34CCCB070A4E}" srcOrd="13" destOrd="0" presId="urn:microsoft.com/office/officeart/2005/8/layout/default#1"/>
    <dgm:cxn modelId="{E04DE09E-A8E6-4312-B292-DDD1D013B990}" type="presParOf" srcId="{C3C5096B-A378-4B6E-9165-7FD2196454BC}" destId="{1070FE26-F537-4B96-9113-B65DA796EEDB}" srcOrd="14" destOrd="0" presId="urn:microsoft.com/office/officeart/2005/8/layout/default#1"/>
    <dgm:cxn modelId="{8D46549C-2EE6-4360-A0C9-A948B2274431}" type="presParOf" srcId="{C3C5096B-A378-4B6E-9165-7FD2196454BC}" destId="{296E2AE5-FF23-4B49-BBFF-7F37C9CA173B}" srcOrd="15" destOrd="0" presId="urn:microsoft.com/office/officeart/2005/8/layout/default#1"/>
    <dgm:cxn modelId="{0910A15C-777F-41F7-A8A7-959C38B261C3}" type="presParOf" srcId="{C3C5096B-A378-4B6E-9165-7FD2196454BC}" destId="{49FBE67D-F661-49B1-BEBF-0493E4E9835F}" srcOrd="16" destOrd="0" presId="urn:microsoft.com/office/officeart/2005/8/layout/default#1"/>
    <dgm:cxn modelId="{4C07FE9A-CB2D-49B1-92C4-BD315F0F3D17}" type="presParOf" srcId="{C3C5096B-A378-4B6E-9165-7FD2196454BC}" destId="{8A15F0B1-C182-479C-8FAE-64C017DFA4D7}" srcOrd="17" destOrd="0" presId="urn:microsoft.com/office/officeart/2005/8/layout/default#1"/>
    <dgm:cxn modelId="{1EE316C5-C07A-4BEC-8029-233288C2EA89}" type="presParOf" srcId="{C3C5096B-A378-4B6E-9165-7FD2196454BC}" destId="{B8E07228-A5E2-43E1-B7E9-750CE2550E67}" srcOrd="18" destOrd="0" presId="urn:microsoft.com/office/officeart/2005/8/layout/default#1"/>
    <dgm:cxn modelId="{89ACAA34-CEFE-48F6-AAF8-6EB6F1F0503D}" type="presParOf" srcId="{C3C5096B-A378-4B6E-9165-7FD2196454BC}" destId="{29DB98C6-6352-4EFF-9DFA-857664C98E29}" srcOrd="19" destOrd="0" presId="urn:microsoft.com/office/officeart/2005/8/layout/default#1"/>
    <dgm:cxn modelId="{42FD45EC-C9AC-4878-B916-3EFFB8D2794C}" type="presParOf" srcId="{C3C5096B-A378-4B6E-9165-7FD2196454BC}" destId="{F0C5D2B9-74F7-429C-A055-CA834A64D242}" srcOrd="2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1EAA38-E568-4986-B28F-EB57AEA0811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B0D1F1-A517-4CB5-BA6E-A0289AE45D07}">
      <dgm:prSet phldrT="[Text]"/>
      <dgm:spPr>
        <a:solidFill>
          <a:srgbClr val="FF0000"/>
        </a:solidFill>
      </dgm:spPr>
      <dgm:t>
        <a:bodyPr/>
        <a:lstStyle/>
        <a:p>
          <a:r>
            <a:rPr lang="bs-Latn-BA" dirty="0" smtClean="0"/>
            <a:t>1. </a:t>
          </a:r>
          <a:r>
            <a:rPr lang="bs-Latn-BA" dirty="0" err="1" smtClean="0"/>
            <a:t>Направите</a:t>
          </a:r>
          <a:r>
            <a:rPr lang="bs-Latn-BA" dirty="0" smtClean="0"/>
            <a:t> </a:t>
          </a:r>
          <a:r>
            <a:rPr lang="bs-Latn-BA" dirty="0" err="1" smtClean="0"/>
            <a:t>списак</a:t>
          </a:r>
          <a:r>
            <a:rPr lang="bs-Latn-BA" dirty="0" smtClean="0"/>
            <a:t> </a:t>
          </a:r>
          <a:r>
            <a:rPr lang="bs-Latn-BA" dirty="0" err="1" smtClean="0"/>
            <a:t>редовних</a:t>
          </a:r>
          <a:r>
            <a:rPr lang="bs-Latn-BA" dirty="0" smtClean="0"/>
            <a:t> </a:t>
          </a:r>
          <a:r>
            <a:rPr lang="bs-Latn-BA" dirty="0" err="1" smtClean="0"/>
            <a:t>мјесечних</a:t>
          </a:r>
          <a:r>
            <a:rPr lang="bs-Latn-BA" dirty="0" smtClean="0"/>
            <a:t> </a:t>
          </a:r>
          <a:r>
            <a:rPr lang="bs-Latn-BA" dirty="0" err="1" smtClean="0"/>
            <a:t>примања</a:t>
          </a:r>
          <a:endParaRPr lang="en-US" dirty="0"/>
        </a:p>
      </dgm:t>
    </dgm:pt>
    <dgm:pt modelId="{46A5CF46-F1B1-437A-8673-FE9B7A4BF262}" type="parTrans" cxnId="{195C4729-CE5E-4D7F-BEFA-8D8F3823A5AB}">
      <dgm:prSet/>
      <dgm:spPr/>
      <dgm:t>
        <a:bodyPr/>
        <a:lstStyle/>
        <a:p>
          <a:endParaRPr lang="en-US"/>
        </a:p>
      </dgm:t>
    </dgm:pt>
    <dgm:pt modelId="{FBED8D63-57D8-4D74-8CF3-2BACE430DAC8}" type="sibTrans" cxnId="{195C4729-CE5E-4D7F-BEFA-8D8F3823A5AB}">
      <dgm:prSet/>
      <dgm:spPr/>
      <dgm:t>
        <a:bodyPr/>
        <a:lstStyle/>
        <a:p>
          <a:endParaRPr lang="en-US"/>
        </a:p>
      </dgm:t>
    </dgm:pt>
    <dgm:pt modelId="{17010FB5-EC63-4FA2-A8E7-730F9BF89C7F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bs-Latn-BA" dirty="0" smtClean="0"/>
            <a:t>2. </a:t>
          </a:r>
          <a:r>
            <a:rPr lang="bs-Latn-BA" dirty="0" err="1" smtClean="0"/>
            <a:t>Направите</a:t>
          </a:r>
          <a:r>
            <a:rPr lang="bs-Latn-BA" dirty="0" smtClean="0"/>
            <a:t> </a:t>
          </a:r>
          <a:r>
            <a:rPr lang="bs-Latn-BA" dirty="0" err="1" smtClean="0"/>
            <a:t>списак</a:t>
          </a:r>
          <a:r>
            <a:rPr lang="bs-Latn-BA" dirty="0" smtClean="0"/>
            <a:t> </a:t>
          </a:r>
          <a:r>
            <a:rPr lang="bs-Latn-BA" dirty="0" err="1" smtClean="0"/>
            <a:t>редовних</a:t>
          </a:r>
          <a:r>
            <a:rPr lang="bs-Latn-BA" dirty="0" smtClean="0"/>
            <a:t> </a:t>
          </a:r>
          <a:r>
            <a:rPr lang="bs-Latn-BA" dirty="0" err="1" smtClean="0"/>
            <a:t>мјесечних</a:t>
          </a:r>
          <a:r>
            <a:rPr lang="bs-Latn-BA" dirty="0" smtClean="0"/>
            <a:t> </a:t>
          </a:r>
          <a:r>
            <a:rPr lang="bs-Latn-BA" dirty="0" err="1" smtClean="0"/>
            <a:t>трошкова</a:t>
          </a:r>
          <a:endParaRPr lang="en-US" dirty="0"/>
        </a:p>
      </dgm:t>
    </dgm:pt>
    <dgm:pt modelId="{C18BC065-8642-4926-9581-37E027BF0C83}" type="parTrans" cxnId="{EDD9EBA6-CE21-497A-A845-6CD04B81EC0F}">
      <dgm:prSet/>
      <dgm:spPr/>
      <dgm:t>
        <a:bodyPr/>
        <a:lstStyle/>
        <a:p>
          <a:endParaRPr lang="en-US"/>
        </a:p>
      </dgm:t>
    </dgm:pt>
    <dgm:pt modelId="{5381C12A-19BB-419C-9513-7F4FC8E31C16}" type="sibTrans" cxnId="{EDD9EBA6-CE21-497A-A845-6CD04B81EC0F}">
      <dgm:prSet/>
      <dgm:spPr/>
      <dgm:t>
        <a:bodyPr/>
        <a:lstStyle/>
        <a:p>
          <a:endParaRPr lang="en-US"/>
        </a:p>
      </dgm:t>
    </dgm:pt>
    <dgm:pt modelId="{3D3ECA26-7598-4EF2-9688-0E7D544E307B}">
      <dgm:prSet phldrT="[Text]"/>
      <dgm:spPr>
        <a:solidFill>
          <a:srgbClr val="7030A0"/>
        </a:solidFill>
      </dgm:spPr>
      <dgm:t>
        <a:bodyPr/>
        <a:lstStyle/>
        <a:p>
          <a:r>
            <a:rPr lang="bs-Latn-BA" dirty="0" smtClean="0"/>
            <a:t>3. </a:t>
          </a:r>
          <a:r>
            <a:rPr lang="bs-Latn-BA" dirty="0" err="1" smtClean="0"/>
            <a:t>Направите</a:t>
          </a:r>
          <a:r>
            <a:rPr lang="bs-Latn-BA" dirty="0" smtClean="0"/>
            <a:t> </a:t>
          </a:r>
          <a:r>
            <a:rPr lang="bs-Latn-BA" dirty="0" err="1" smtClean="0"/>
            <a:t>списак</a:t>
          </a:r>
          <a:r>
            <a:rPr lang="bs-Latn-BA" dirty="0" smtClean="0"/>
            <a:t> </a:t>
          </a:r>
          <a:r>
            <a:rPr lang="bs-Latn-BA" dirty="0" err="1" smtClean="0"/>
            <a:t>осталих</a:t>
          </a:r>
          <a:r>
            <a:rPr lang="bs-Latn-BA" dirty="0" smtClean="0"/>
            <a:t> </a:t>
          </a:r>
          <a:r>
            <a:rPr lang="bs-Latn-BA" dirty="0" err="1" smtClean="0"/>
            <a:t>мјесечних</a:t>
          </a:r>
          <a:r>
            <a:rPr lang="bs-Latn-BA" dirty="0" smtClean="0"/>
            <a:t> </a:t>
          </a:r>
          <a:r>
            <a:rPr lang="bs-Latn-BA" dirty="0" err="1" smtClean="0"/>
            <a:t>трошкова</a:t>
          </a:r>
          <a:endParaRPr lang="en-US" dirty="0"/>
        </a:p>
      </dgm:t>
    </dgm:pt>
    <dgm:pt modelId="{1AF0CFE4-1730-481C-BFC9-41E623466413}" type="parTrans" cxnId="{7F4D2F69-873B-46DF-9A61-3BEBC5861FD2}">
      <dgm:prSet/>
      <dgm:spPr/>
      <dgm:t>
        <a:bodyPr/>
        <a:lstStyle/>
        <a:p>
          <a:endParaRPr lang="en-US"/>
        </a:p>
      </dgm:t>
    </dgm:pt>
    <dgm:pt modelId="{94AD17A7-814A-41A5-8A60-62552D2CBF36}" type="sibTrans" cxnId="{7F4D2F69-873B-46DF-9A61-3BEBC5861FD2}">
      <dgm:prSet/>
      <dgm:spPr/>
      <dgm:t>
        <a:bodyPr/>
        <a:lstStyle/>
        <a:p>
          <a:endParaRPr lang="en-US"/>
        </a:p>
      </dgm:t>
    </dgm:pt>
    <dgm:pt modelId="{8272E8AE-B72D-4F42-908B-1F5CA58F37E2}">
      <dgm:prSet phldrT="[Text]"/>
      <dgm:spPr>
        <a:solidFill>
          <a:srgbClr val="FFC000"/>
        </a:solidFill>
      </dgm:spPr>
      <dgm:t>
        <a:bodyPr/>
        <a:lstStyle/>
        <a:p>
          <a:r>
            <a:rPr lang="bs-Latn-BA" dirty="0" smtClean="0"/>
            <a:t>4. </a:t>
          </a:r>
          <a:r>
            <a:rPr lang="bs-Latn-BA" dirty="0" err="1" smtClean="0"/>
            <a:t>Направите</a:t>
          </a:r>
          <a:r>
            <a:rPr lang="bs-Latn-BA" dirty="0" smtClean="0"/>
            <a:t> </a:t>
          </a:r>
          <a:r>
            <a:rPr lang="bs-Latn-BA" dirty="0" err="1" smtClean="0"/>
            <a:t>списак</a:t>
          </a:r>
          <a:r>
            <a:rPr lang="bs-Latn-BA" dirty="0" smtClean="0"/>
            <a:t> </a:t>
          </a:r>
          <a:r>
            <a:rPr lang="bs-Latn-BA" dirty="0" err="1" smtClean="0"/>
            <a:t>годишњих</a:t>
          </a:r>
          <a:r>
            <a:rPr lang="bs-Latn-BA" dirty="0" smtClean="0"/>
            <a:t> </a:t>
          </a:r>
          <a:r>
            <a:rPr lang="bs-Latn-BA" dirty="0" err="1" smtClean="0"/>
            <a:t>трошкова</a:t>
          </a:r>
          <a:endParaRPr lang="en-US" dirty="0"/>
        </a:p>
      </dgm:t>
    </dgm:pt>
    <dgm:pt modelId="{A928BB54-7ADA-40E4-B825-66B284E371A0}" type="parTrans" cxnId="{570F2310-968E-4C6A-A0B8-79B8C0257089}">
      <dgm:prSet/>
      <dgm:spPr/>
      <dgm:t>
        <a:bodyPr/>
        <a:lstStyle/>
        <a:p>
          <a:endParaRPr lang="en-US"/>
        </a:p>
      </dgm:t>
    </dgm:pt>
    <dgm:pt modelId="{75B46294-659D-4B9B-92CB-253912147F4A}" type="sibTrans" cxnId="{570F2310-968E-4C6A-A0B8-79B8C0257089}">
      <dgm:prSet/>
      <dgm:spPr/>
      <dgm:t>
        <a:bodyPr/>
        <a:lstStyle/>
        <a:p>
          <a:endParaRPr lang="en-US"/>
        </a:p>
      </dgm:t>
    </dgm:pt>
    <dgm:pt modelId="{7481CB14-B70A-4017-BCF7-642703BE02CE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bs-Latn-BA" dirty="0" smtClean="0"/>
            <a:t>5. </a:t>
          </a:r>
          <a:r>
            <a:rPr lang="bs-Latn-BA" dirty="0" err="1" smtClean="0"/>
            <a:t>Одузмите</a:t>
          </a:r>
          <a:r>
            <a:rPr lang="bs-Latn-BA" dirty="0" smtClean="0"/>
            <a:t> </a:t>
          </a:r>
          <a:r>
            <a:rPr lang="bs-Latn-BA" dirty="0" err="1" smtClean="0"/>
            <a:t>трошкове</a:t>
          </a:r>
          <a:r>
            <a:rPr lang="bs-Latn-BA" dirty="0" smtClean="0"/>
            <a:t> </a:t>
          </a:r>
          <a:r>
            <a:rPr lang="bs-Latn-BA" dirty="0" err="1" smtClean="0"/>
            <a:t>од</a:t>
          </a:r>
          <a:r>
            <a:rPr lang="bs-Latn-BA" dirty="0" smtClean="0"/>
            <a:t> </a:t>
          </a:r>
          <a:r>
            <a:rPr lang="bs-Latn-BA" dirty="0" err="1" smtClean="0"/>
            <a:t>примања</a:t>
          </a:r>
          <a:endParaRPr lang="en-US" dirty="0"/>
        </a:p>
      </dgm:t>
    </dgm:pt>
    <dgm:pt modelId="{1E3DB6FC-5A4F-4DE0-9973-8D6D8591FD75}" type="parTrans" cxnId="{61ED4F14-3357-4371-BF41-9BB859FC7F81}">
      <dgm:prSet/>
      <dgm:spPr/>
      <dgm:t>
        <a:bodyPr/>
        <a:lstStyle/>
        <a:p>
          <a:endParaRPr lang="en-US"/>
        </a:p>
      </dgm:t>
    </dgm:pt>
    <dgm:pt modelId="{92417A61-A547-428A-B9DC-A06C598D5EF7}" type="sibTrans" cxnId="{61ED4F14-3357-4371-BF41-9BB859FC7F81}">
      <dgm:prSet/>
      <dgm:spPr/>
      <dgm:t>
        <a:bodyPr/>
        <a:lstStyle/>
        <a:p>
          <a:endParaRPr lang="en-US"/>
        </a:p>
      </dgm:t>
    </dgm:pt>
    <dgm:pt modelId="{39C3A6FF-8088-4E3F-98DC-6C119615578B}" type="pres">
      <dgm:prSet presAssocID="{901EAA38-E568-4986-B28F-EB57AEA0811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EFB108-2A4A-4CB5-A25D-360D37CE8EDF}" type="pres">
      <dgm:prSet presAssocID="{901EAA38-E568-4986-B28F-EB57AEA08118}" presName="dummyMaxCanvas" presStyleCnt="0">
        <dgm:presLayoutVars/>
      </dgm:prSet>
      <dgm:spPr/>
    </dgm:pt>
    <dgm:pt modelId="{1F6913C2-6986-4FE9-BDCB-836A246AF348}" type="pres">
      <dgm:prSet presAssocID="{901EAA38-E568-4986-B28F-EB57AEA08118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933509-7F16-4D2F-8C60-930FE8F8B056}" type="pres">
      <dgm:prSet presAssocID="{901EAA38-E568-4986-B28F-EB57AEA08118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78B201-EE72-49F3-BFAF-B8F513EB7AB2}" type="pres">
      <dgm:prSet presAssocID="{901EAA38-E568-4986-B28F-EB57AEA08118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EC8CDE-DDA0-4D45-992D-33BC8B914510}" type="pres">
      <dgm:prSet presAssocID="{901EAA38-E568-4986-B28F-EB57AEA08118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B411E-E2DE-42A0-AE45-5C6DA023D51F}" type="pres">
      <dgm:prSet presAssocID="{901EAA38-E568-4986-B28F-EB57AEA08118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E126CA-6EB7-4A1F-AC90-669D052B2398}" type="pres">
      <dgm:prSet presAssocID="{901EAA38-E568-4986-B28F-EB57AEA08118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E4F3BA-BB62-4F80-BD05-924D2F46F8DB}" type="pres">
      <dgm:prSet presAssocID="{901EAA38-E568-4986-B28F-EB57AEA08118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E14916-DFAB-4ECD-9AB5-2F2BD3A6C1AB}" type="pres">
      <dgm:prSet presAssocID="{901EAA38-E568-4986-B28F-EB57AEA08118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17234-0EA1-4B18-8AC7-30A1E0FC043F}" type="pres">
      <dgm:prSet presAssocID="{901EAA38-E568-4986-B28F-EB57AEA08118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0CC105-5881-4C7C-B0B7-A5D111055AD1}" type="pres">
      <dgm:prSet presAssocID="{901EAA38-E568-4986-B28F-EB57AEA08118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ADC026-3AA5-4A30-BD89-D240F116D9BE}" type="pres">
      <dgm:prSet presAssocID="{901EAA38-E568-4986-B28F-EB57AEA08118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4636D5-1795-4120-9B88-84B889842B8F}" type="pres">
      <dgm:prSet presAssocID="{901EAA38-E568-4986-B28F-EB57AEA08118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86B468-0FC0-4EC9-9470-7569F3C013FD}" type="pres">
      <dgm:prSet presAssocID="{901EAA38-E568-4986-B28F-EB57AEA08118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FA7441-1927-4229-8C83-363EB022DB53}" type="pres">
      <dgm:prSet presAssocID="{901EAA38-E568-4986-B28F-EB57AEA08118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D65EB4-3421-4DD3-ADA0-8549F0286888}" type="presOf" srcId="{5381C12A-19BB-419C-9513-7F4FC8E31C16}" destId="{6FE4F3BA-BB62-4F80-BD05-924D2F46F8DB}" srcOrd="0" destOrd="0" presId="urn:microsoft.com/office/officeart/2005/8/layout/vProcess5"/>
    <dgm:cxn modelId="{EDD9EBA6-CE21-497A-A845-6CD04B81EC0F}" srcId="{901EAA38-E568-4986-B28F-EB57AEA08118}" destId="{17010FB5-EC63-4FA2-A8E7-730F9BF89C7F}" srcOrd="1" destOrd="0" parTransId="{C18BC065-8642-4926-9581-37E027BF0C83}" sibTransId="{5381C12A-19BB-419C-9513-7F4FC8E31C16}"/>
    <dgm:cxn modelId="{900F8F2F-7DEA-48A9-999E-DCEA02F6EB15}" type="presOf" srcId="{17010FB5-EC63-4FA2-A8E7-730F9BF89C7F}" destId="{0EADC026-3AA5-4A30-BD89-D240F116D9BE}" srcOrd="1" destOrd="0" presId="urn:microsoft.com/office/officeart/2005/8/layout/vProcess5"/>
    <dgm:cxn modelId="{6889E0DA-AB78-4634-B4A4-D8C52455B4CA}" type="presOf" srcId="{75B46294-659D-4B9B-92CB-253912147F4A}" destId="{B4B17234-0EA1-4B18-8AC7-30A1E0FC043F}" srcOrd="0" destOrd="0" presId="urn:microsoft.com/office/officeart/2005/8/layout/vProcess5"/>
    <dgm:cxn modelId="{6CFBA10F-2F5C-40CE-B085-72771D1E9818}" type="presOf" srcId="{94AD17A7-814A-41A5-8A60-62552D2CBF36}" destId="{7CE14916-DFAB-4ECD-9AB5-2F2BD3A6C1AB}" srcOrd="0" destOrd="0" presId="urn:microsoft.com/office/officeart/2005/8/layout/vProcess5"/>
    <dgm:cxn modelId="{02C15AA1-9A6B-4861-8841-EF5A1B720459}" type="presOf" srcId="{7481CB14-B70A-4017-BCF7-642703BE02CE}" destId="{D1FA7441-1927-4229-8C83-363EB022DB53}" srcOrd="1" destOrd="0" presId="urn:microsoft.com/office/officeart/2005/8/layout/vProcess5"/>
    <dgm:cxn modelId="{E0C954D9-1196-4741-9E16-07AB8DAB8BEC}" type="presOf" srcId="{8272E8AE-B72D-4F42-908B-1F5CA58F37E2}" destId="{1CEC8CDE-DDA0-4D45-992D-33BC8B914510}" srcOrd="0" destOrd="0" presId="urn:microsoft.com/office/officeart/2005/8/layout/vProcess5"/>
    <dgm:cxn modelId="{7FB1B175-9A32-4A8D-AD69-FA4EBDBC7FA0}" type="presOf" srcId="{3D3ECA26-7598-4EF2-9688-0E7D544E307B}" destId="{504636D5-1795-4120-9B88-84B889842B8F}" srcOrd="1" destOrd="0" presId="urn:microsoft.com/office/officeart/2005/8/layout/vProcess5"/>
    <dgm:cxn modelId="{43F3A904-484E-441C-9939-922317CC625B}" type="presOf" srcId="{1CB0D1F1-A517-4CB5-BA6E-A0289AE45D07}" destId="{1F6913C2-6986-4FE9-BDCB-836A246AF348}" srcOrd="0" destOrd="0" presId="urn:microsoft.com/office/officeart/2005/8/layout/vProcess5"/>
    <dgm:cxn modelId="{F9ABC6DB-4C9B-4FDC-A241-6EE904700B5D}" type="presOf" srcId="{17010FB5-EC63-4FA2-A8E7-730F9BF89C7F}" destId="{9C933509-7F16-4D2F-8C60-930FE8F8B056}" srcOrd="0" destOrd="0" presId="urn:microsoft.com/office/officeart/2005/8/layout/vProcess5"/>
    <dgm:cxn modelId="{7DF5BEA3-8675-4BF0-9D8E-FDD8FD4A6E53}" type="presOf" srcId="{7481CB14-B70A-4017-BCF7-642703BE02CE}" destId="{88BB411E-E2DE-42A0-AE45-5C6DA023D51F}" srcOrd="0" destOrd="0" presId="urn:microsoft.com/office/officeart/2005/8/layout/vProcess5"/>
    <dgm:cxn modelId="{195C4729-CE5E-4D7F-BEFA-8D8F3823A5AB}" srcId="{901EAA38-E568-4986-B28F-EB57AEA08118}" destId="{1CB0D1F1-A517-4CB5-BA6E-A0289AE45D07}" srcOrd="0" destOrd="0" parTransId="{46A5CF46-F1B1-437A-8673-FE9B7A4BF262}" sibTransId="{FBED8D63-57D8-4D74-8CF3-2BACE430DAC8}"/>
    <dgm:cxn modelId="{9D0949BA-E509-4C85-8500-EEA8E828653D}" type="presOf" srcId="{FBED8D63-57D8-4D74-8CF3-2BACE430DAC8}" destId="{E8E126CA-6EB7-4A1F-AC90-669D052B2398}" srcOrd="0" destOrd="0" presId="urn:microsoft.com/office/officeart/2005/8/layout/vProcess5"/>
    <dgm:cxn modelId="{C1161743-3A42-4CEB-8C09-CAF83A42ED1D}" type="presOf" srcId="{1CB0D1F1-A517-4CB5-BA6E-A0289AE45D07}" destId="{640CC105-5881-4C7C-B0B7-A5D111055AD1}" srcOrd="1" destOrd="0" presId="urn:microsoft.com/office/officeart/2005/8/layout/vProcess5"/>
    <dgm:cxn modelId="{61ED4F14-3357-4371-BF41-9BB859FC7F81}" srcId="{901EAA38-E568-4986-B28F-EB57AEA08118}" destId="{7481CB14-B70A-4017-BCF7-642703BE02CE}" srcOrd="4" destOrd="0" parTransId="{1E3DB6FC-5A4F-4DE0-9973-8D6D8591FD75}" sibTransId="{92417A61-A547-428A-B9DC-A06C598D5EF7}"/>
    <dgm:cxn modelId="{7F4D2F69-873B-46DF-9A61-3BEBC5861FD2}" srcId="{901EAA38-E568-4986-B28F-EB57AEA08118}" destId="{3D3ECA26-7598-4EF2-9688-0E7D544E307B}" srcOrd="2" destOrd="0" parTransId="{1AF0CFE4-1730-481C-BFC9-41E623466413}" sibTransId="{94AD17A7-814A-41A5-8A60-62552D2CBF36}"/>
    <dgm:cxn modelId="{DAC563F4-1158-4858-9226-C639B742EA9D}" type="presOf" srcId="{901EAA38-E568-4986-B28F-EB57AEA08118}" destId="{39C3A6FF-8088-4E3F-98DC-6C119615578B}" srcOrd="0" destOrd="0" presId="urn:microsoft.com/office/officeart/2005/8/layout/vProcess5"/>
    <dgm:cxn modelId="{1FA84A69-F06D-48BE-87FA-E5FBA9DC90A3}" type="presOf" srcId="{8272E8AE-B72D-4F42-908B-1F5CA58F37E2}" destId="{B686B468-0FC0-4EC9-9470-7569F3C013FD}" srcOrd="1" destOrd="0" presId="urn:microsoft.com/office/officeart/2005/8/layout/vProcess5"/>
    <dgm:cxn modelId="{570F2310-968E-4C6A-A0B8-79B8C0257089}" srcId="{901EAA38-E568-4986-B28F-EB57AEA08118}" destId="{8272E8AE-B72D-4F42-908B-1F5CA58F37E2}" srcOrd="3" destOrd="0" parTransId="{A928BB54-7ADA-40E4-B825-66B284E371A0}" sibTransId="{75B46294-659D-4B9B-92CB-253912147F4A}"/>
    <dgm:cxn modelId="{D54F18BC-37ED-4C3D-ADBF-26CAA0DF17BA}" type="presOf" srcId="{3D3ECA26-7598-4EF2-9688-0E7D544E307B}" destId="{5D78B201-EE72-49F3-BFAF-B8F513EB7AB2}" srcOrd="0" destOrd="0" presId="urn:microsoft.com/office/officeart/2005/8/layout/vProcess5"/>
    <dgm:cxn modelId="{67F599FD-4F94-47C7-AC84-D8B79632DCE4}" type="presParOf" srcId="{39C3A6FF-8088-4E3F-98DC-6C119615578B}" destId="{8BEFB108-2A4A-4CB5-A25D-360D37CE8EDF}" srcOrd="0" destOrd="0" presId="urn:microsoft.com/office/officeart/2005/8/layout/vProcess5"/>
    <dgm:cxn modelId="{D22C45E8-6CC8-4E88-A749-054DD2230296}" type="presParOf" srcId="{39C3A6FF-8088-4E3F-98DC-6C119615578B}" destId="{1F6913C2-6986-4FE9-BDCB-836A246AF348}" srcOrd="1" destOrd="0" presId="urn:microsoft.com/office/officeart/2005/8/layout/vProcess5"/>
    <dgm:cxn modelId="{8E6DE59D-E617-45B4-BA24-35E8B83134D4}" type="presParOf" srcId="{39C3A6FF-8088-4E3F-98DC-6C119615578B}" destId="{9C933509-7F16-4D2F-8C60-930FE8F8B056}" srcOrd="2" destOrd="0" presId="urn:microsoft.com/office/officeart/2005/8/layout/vProcess5"/>
    <dgm:cxn modelId="{4AAB4210-8E2D-45E9-9C1F-60CE0E4FB24E}" type="presParOf" srcId="{39C3A6FF-8088-4E3F-98DC-6C119615578B}" destId="{5D78B201-EE72-49F3-BFAF-B8F513EB7AB2}" srcOrd="3" destOrd="0" presId="urn:microsoft.com/office/officeart/2005/8/layout/vProcess5"/>
    <dgm:cxn modelId="{6C2AA74D-4EFF-4FAF-8EFF-D87B61639D2E}" type="presParOf" srcId="{39C3A6FF-8088-4E3F-98DC-6C119615578B}" destId="{1CEC8CDE-DDA0-4D45-992D-33BC8B914510}" srcOrd="4" destOrd="0" presId="urn:microsoft.com/office/officeart/2005/8/layout/vProcess5"/>
    <dgm:cxn modelId="{11E67836-36A0-42BB-A2A9-F8C90474F397}" type="presParOf" srcId="{39C3A6FF-8088-4E3F-98DC-6C119615578B}" destId="{88BB411E-E2DE-42A0-AE45-5C6DA023D51F}" srcOrd="5" destOrd="0" presId="urn:microsoft.com/office/officeart/2005/8/layout/vProcess5"/>
    <dgm:cxn modelId="{7AD540AD-5041-47B2-8AAF-171AD5F9E339}" type="presParOf" srcId="{39C3A6FF-8088-4E3F-98DC-6C119615578B}" destId="{E8E126CA-6EB7-4A1F-AC90-669D052B2398}" srcOrd="6" destOrd="0" presId="urn:microsoft.com/office/officeart/2005/8/layout/vProcess5"/>
    <dgm:cxn modelId="{1538CF05-C645-4F33-9E2E-13C1B79021ED}" type="presParOf" srcId="{39C3A6FF-8088-4E3F-98DC-6C119615578B}" destId="{6FE4F3BA-BB62-4F80-BD05-924D2F46F8DB}" srcOrd="7" destOrd="0" presId="urn:microsoft.com/office/officeart/2005/8/layout/vProcess5"/>
    <dgm:cxn modelId="{BF649469-4D2F-4E8D-97EC-2A58E7C2F363}" type="presParOf" srcId="{39C3A6FF-8088-4E3F-98DC-6C119615578B}" destId="{7CE14916-DFAB-4ECD-9AB5-2F2BD3A6C1AB}" srcOrd="8" destOrd="0" presId="urn:microsoft.com/office/officeart/2005/8/layout/vProcess5"/>
    <dgm:cxn modelId="{4303EE18-CDBA-46FC-9AD2-8FE10D2F0FA8}" type="presParOf" srcId="{39C3A6FF-8088-4E3F-98DC-6C119615578B}" destId="{B4B17234-0EA1-4B18-8AC7-30A1E0FC043F}" srcOrd="9" destOrd="0" presId="urn:microsoft.com/office/officeart/2005/8/layout/vProcess5"/>
    <dgm:cxn modelId="{2F71555E-3EB2-4528-938E-C7A4E0A3ABA6}" type="presParOf" srcId="{39C3A6FF-8088-4E3F-98DC-6C119615578B}" destId="{640CC105-5881-4C7C-B0B7-A5D111055AD1}" srcOrd="10" destOrd="0" presId="urn:microsoft.com/office/officeart/2005/8/layout/vProcess5"/>
    <dgm:cxn modelId="{3182254A-D9F4-4ED7-AF33-596C4F374751}" type="presParOf" srcId="{39C3A6FF-8088-4E3F-98DC-6C119615578B}" destId="{0EADC026-3AA5-4A30-BD89-D240F116D9BE}" srcOrd="11" destOrd="0" presId="urn:microsoft.com/office/officeart/2005/8/layout/vProcess5"/>
    <dgm:cxn modelId="{B6A92728-197C-4F86-9F08-E575244D76EE}" type="presParOf" srcId="{39C3A6FF-8088-4E3F-98DC-6C119615578B}" destId="{504636D5-1795-4120-9B88-84B889842B8F}" srcOrd="12" destOrd="0" presId="urn:microsoft.com/office/officeart/2005/8/layout/vProcess5"/>
    <dgm:cxn modelId="{AAAC9717-81DF-4A74-B8EC-CB85F91C1FB5}" type="presParOf" srcId="{39C3A6FF-8088-4E3F-98DC-6C119615578B}" destId="{B686B468-0FC0-4EC9-9470-7569F3C013FD}" srcOrd="13" destOrd="0" presId="urn:microsoft.com/office/officeart/2005/8/layout/vProcess5"/>
    <dgm:cxn modelId="{19B39053-5B40-4815-9970-810122E243A5}" type="presParOf" srcId="{39C3A6FF-8088-4E3F-98DC-6C119615578B}" destId="{D1FA7441-1927-4229-8C83-363EB022DB5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1FE474-A356-46F5-A8A3-684D5D339173}" type="doc">
      <dgm:prSet loTypeId="urn:microsoft.com/office/officeart/2005/8/layout/venn1" loCatId="relationship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hr-BA"/>
        </a:p>
      </dgm:t>
    </dgm:pt>
    <dgm:pt modelId="{23FCAE41-7965-44AF-926A-0977EFFCC747}">
      <dgm:prSet custT="1"/>
      <dgm:spPr/>
      <dgm:t>
        <a:bodyPr/>
        <a:lstStyle/>
        <a:p>
          <a:pPr rtl="0"/>
          <a:r>
            <a:rPr lang="sr-Cyrl-BA" sz="2000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БУЏЕТ КАО НАЧИН КОНТРОЛЕ</a:t>
          </a:r>
          <a:r>
            <a:rPr lang="hr-BA" sz="2000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hr-BA" sz="2000" dirty="0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rtl="0"/>
          <a:endParaRPr lang="hr-BA" sz="2000" dirty="0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rtl="0"/>
          <a:r>
            <a:rPr lang="hr-BA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- </a:t>
          </a:r>
          <a:r>
            <a:rPr lang="sr-Cyrl-BA" sz="2000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Помаже да имамо увид и организујемо личне финансијсје токове</a:t>
          </a:r>
          <a:endParaRPr lang="hr-BA" sz="2000" dirty="0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rtl="0"/>
          <a:r>
            <a:rPr lang="hr-BA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- </a:t>
          </a:r>
          <a:r>
            <a:rPr lang="sr-Cyrl-BA" sz="2000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Помаже да контролишемо потрошњу</a:t>
          </a:r>
          <a:endParaRPr lang="hr-BA" sz="2000" dirty="0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rtl="0"/>
          <a:endParaRPr lang="hr-BA" sz="2000" dirty="0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rtl="0"/>
          <a:r>
            <a:rPr lang="hr-BA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- </a:t>
          </a:r>
          <a:r>
            <a:rPr lang="sr-Cyrl-BA" sz="2000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Помаже да пројицирамо циљеве</a:t>
          </a:r>
          <a:r>
            <a:rPr lang="hr-BA" sz="2000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sr-Cyrl-BA" sz="2000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организујемо њихову реализацију</a:t>
          </a:r>
          <a:endParaRPr lang="hr-BA" sz="2000" dirty="0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rtl="0"/>
          <a:endParaRPr lang="hr-BA" sz="2000" dirty="0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rtl="0"/>
          <a:r>
            <a:rPr lang="hr-BA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- </a:t>
          </a:r>
          <a:r>
            <a:rPr lang="sr-Cyrl-BA" sz="2000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Помаже да новац ради за наше потребе</a:t>
          </a:r>
          <a:endParaRPr lang="hr-BA" sz="2000" dirty="0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rtl="0"/>
          <a:endParaRPr lang="hr-BA" sz="20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0CBD6C1B-99AF-41A7-B1C2-56E604D5831C}" type="parTrans" cxnId="{F5AF4F23-6D12-41D9-A76C-C44FD7BB42D4}">
      <dgm:prSet/>
      <dgm:spPr/>
      <dgm:t>
        <a:bodyPr/>
        <a:lstStyle/>
        <a:p>
          <a:endParaRPr lang="hr-BA"/>
        </a:p>
      </dgm:t>
    </dgm:pt>
    <dgm:pt modelId="{1965EB73-25E8-4A4D-98E3-B121AFF80F65}" type="sibTrans" cxnId="{F5AF4F23-6D12-41D9-A76C-C44FD7BB42D4}">
      <dgm:prSet/>
      <dgm:spPr/>
      <dgm:t>
        <a:bodyPr/>
        <a:lstStyle/>
        <a:p>
          <a:endParaRPr lang="hr-BA"/>
        </a:p>
      </dgm:t>
    </dgm:pt>
    <dgm:pt modelId="{773A7C4A-919B-4871-B95B-7595DDEE99C5}" type="pres">
      <dgm:prSet presAssocID="{991FE474-A356-46F5-A8A3-684D5D33917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A6876D-741C-40BC-AD87-C24F48D75D91}" type="pres">
      <dgm:prSet presAssocID="{23FCAE41-7965-44AF-926A-0977EFFCC747}" presName="circ1TxSh" presStyleLbl="vennNode1" presStyleIdx="0" presStyleCnt="1" custScaleX="210790" custLinFactNeighborX="855"/>
      <dgm:spPr/>
      <dgm:t>
        <a:bodyPr/>
        <a:lstStyle/>
        <a:p>
          <a:endParaRPr lang="en-US"/>
        </a:p>
      </dgm:t>
    </dgm:pt>
  </dgm:ptLst>
  <dgm:cxnLst>
    <dgm:cxn modelId="{F5AF4F23-6D12-41D9-A76C-C44FD7BB42D4}" srcId="{991FE474-A356-46F5-A8A3-684D5D339173}" destId="{23FCAE41-7965-44AF-926A-0977EFFCC747}" srcOrd="0" destOrd="0" parTransId="{0CBD6C1B-99AF-41A7-B1C2-56E604D5831C}" sibTransId="{1965EB73-25E8-4A4D-98E3-B121AFF80F65}"/>
    <dgm:cxn modelId="{30B269DC-6D25-4C61-8599-A0A4B1D0922A}" type="presOf" srcId="{23FCAE41-7965-44AF-926A-0977EFFCC747}" destId="{4AA6876D-741C-40BC-AD87-C24F48D75D91}" srcOrd="0" destOrd="0" presId="urn:microsoft.com/office/officeart/2005/8/layout/venn1"/>
    <dgm:cxn modelId="{09EFDB54-35EC-4140-B58D-5189B3400DA9}" type="presOf" srcId="{991FE474-A356-46F5-A8A3-684D5D339173}" destId="{773A7C4A-919B-4871-B95B-7595DDEE99C5}" srcOrd="0" destOrd="0" presId="urn:microsoft.com/office/officeart/2005/8/layout/venn1"/>
    <dgm:cxn modelId="{D63B9D72-CD8E-404B-A653-F6B06BA5ADAC}" type="presParOf" srcId="{773A7C4A-919B-4871-B95B-7595DDEE99C5}" destId="{4AA6876D-741C-40BC-AD87-C24F48D75D91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0FFB10-5B18-4CBF-99F4-294D6470E72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2331524-87A2-47B6-A7AF-F72DFCF06926}">
      <dgm:prSet/>
      <dgm:spPr/>
      <dgm:t>
        <a:bodyPr/>
        <a:lstStyle/>
        <a:p>
          <a:r>
            <a:rPr lang="sr-Cyrl-BA" dirty="0" smtClean="0"/>
            <a:t>Трошкови школовања</a:t>
          </a:r>
          <a:endParaRPr lang="en-US" dirty="0"/>
        </a:p>
      </dgm:t>
    </dgm:pt>
    <dgm:pt modelId="{C6427C18-0035-45E5-A12D-A72AAE4E20D4}" type="parTrans" cxnId="{B5DE69DA-3A3B-43FA-831B-5B607A7D7271}">
      <dgm:prSet/>
      <dgm:spPr/>
      <dgm:t>
        <a:bodyPr/>
        <a:lstStyle/>
        <a:p>
          <a:endParaRPr lang="en-US"/>
        </a:p>
      </dgm:t>
    </dgm:pt>
    <dgm:pt modelId="{22267E7A-2C0A-4AD3-A33F-78C7848852D5}" type="sibTrans" cxnId="{B5DE69DA-3A3B-43FA-831B-5B607A7D7271}">
      <dgm:prSet/>
      <dgm:spPr/>
      <dgm:t>
        <a:bodyPr/>
        <a:lstStyle/>
        <a:p>
          <a:endParaRPr lang="en-US"/>
        </a:p>
      </dgm:t>
    </dgm:pt>
    <dgm:pt modelId="{4616F8FA-34B9-4224-B1A8-0C73AD86A19A}">
      <dgm:prSet/>
      <dgm:spPr/>
      <dgm:t>
        <a:bodyPr/>
        <a:lstStyle/>
        <a:p>
          <a:r>
            <a:rPr lang="sr-Cyrl-BA" dirty="0" smtClean="0"/>
            <a:t>Куповина ствари</a:t>
          </a:r>
          <a:endParaRPr lang="en-US" dirty="0"/>
        </a:p>
      </dgm:t>
    </dgm:pt>
    <dgm:pt modelId="{3A22FE7D-DF37-4E1A-A32E-C37DF841D7AA}" type="parTrans" cxnId="{B9552070-A025-4286-8595-C5D0EC520F2D}">
      <dgm:prSet/>
      <dgm:spPr/>
      <dgm:t>
        <a:bodyPr/>
        <a:lstStyle/>
        <a:p>
          <a:endParaRPr lang="en-US"/>
        </a:p>
      </dgm:t>
    </dgm:pt>
    <dgm:pt modelId="{1ACF445F-1818-4598-94E9-C560DF5CBD98}" type="sibTrans" cxnId="{B9552070-A025-4286-8595-C5D0EC520F2D}">
      <dgm:prSet/>
      <dgm:spPr/>
      <dgm:t>
        <a:bodyPr/>
        <a:lstStyle/>
        <a:p>
          <a:endParaRPr lang="en-US"/>
        </a:p>
      </dgm:t>
    </dgm:pt>
    <dgm:pt modelId="{68F78ABF-0F07-473F-9E50-DF83E6901EB3}">
      <dgm:prSet/>
      <dgm:spPr/>
      <dgm:t>
        <a:bodyPr/>
        <a:lstStyle/>
        <a:p>
          <a:r>
            <a:rPr lang="sr-Cyrl-BA" dirty="0" smtClean="0"/>
            <a:t>Путовање</a:t>
          </a:r>
          <a:endParaRPr lang="en-US" dirty="0"/>
        </a:p>
      </dgm:t>
    </dgm:pt>
    <dgm:pt modelId="{31C2A9F2-E590-414D-965F-EC61A3DF180A}" type="parTrans" cxnId="{A3B7ADD3-FB55-4E2A-823D-9882F7298A1C}">
      <dgm:prSet/>
      <dgm:spPr/>
      <dgm:t>
        <a:bodyPr/>
        <a:lstStyle/>
        <a:p>
          <a:endParaRPr lang="en-US"/>
        </a:p>
      </dgm:t>
    </dgm:pt>
    <dgm:pt modelId="{1631B4B5-B72A-4138-A194-BBB377ADA27F}" type="sibTrans" cxnId="{A3B7ADD3-FB55-4E2A-823D-9882F7298A1C}">
      <dgm:prSet/>
      <dgm:spPr/>
      <dgm:t>
        <a:bodyPr/>
        <a:lstStyle/>
        <a:p>
          <a:endParaRPr lang="en-US"/>
        </a:p>
      </dgm:t>
    </dgm:pt>
    <dgm:pt modelId="{EE8F3F46-4EED-4BBE-9909-0C59D2648B2D}">
      <dgm:prSet/>
      <dgm:spPr/>
      <dgm:t>
        <a:bodyPr/>
        <a:lstStyle/>
        <a:p>
          <a:r>
            <a:rPr lang="sr-Cyrl-BA" dirty="0" smtClean="0"/>
            <a:t>Куповина ствари за обрт</a:t>
          </a:r>
          <a:endParaRPr lang="en-US" dirty="0"/>
        </a:p>
      </dgm:t>
    </dgm:pt>
    <dgm:pt modelId="{818A6843-D6E0-41E9-8DC1-036CD61BB0A8}" type="parTrans" cxnId="{1491187D-1A4A-42B3-9945-565DD7C1EE6C}">
      <dgm:prSet/>
      <dgm:spPr/>
      <dgm:t>
        <a:bodyPr/>
        <a:lstStyle/>
        <a:p>
          <a:endParaRPr lang="en-US"/>
        </a:p>
      </dgm:t>
    </dgm:pt>
    <dgm:pt modelId="{7140838A-0C3B-450D-9CEF-3DB2206C15A0}" type="sibTrans" cxnId="{1491187D-1A4A-42B3-9945-565DD7C1EE6C}">
      <dgm:prSet/>
      <dgm:spPr/>
      <dgm:t>
        <a:bodyPr/>
        <a:lstStyle/>
        <a:p>
          <a:endParaRPr lang="en-US"/>
        </a:p>
      </dgm:t>
    </dgm:pt>
    <dgm:pt modelId="{CCE798DE-24D7-4179-9367-24604285D052}">
      <dgm:prSet/>
      <dgm:spPr/>
      <dgm:t>
        <a:bodyPr/>
        <a:lstStyle/>
        <a:p>
          <a:r>
            <a:rPr lang="sr-Cyrl-BA" dirty="0" smtClean="0"/>
            <a:t>Трошкови стицања нових вјештина</a:t>
          </a:r>
          <a:endParaRPr lang="en-US" dirty="0"/>
        </a:p>
      </dgm:t>
    </dgm:pt>
    <dgm:pt modelId="{86600E33-11C5-446E-8DB7-23B2AFD0EB39}" type="parTrans" cxnId="{2D591FDB-6576-4072-8DA0-8EE084A7AB2F}">
      <dgm:prSet/>
      <dgm:spPr/>
      <dgm:t>
        <a:bodyPr/>
        <a:lstStyle/>
        <a:p>
          <a:endParaRPr lang="en-US"/>
        </a:p>
      </dgm:t>
    </dgm:pt>
    <dgm:pt modelId="{82D3E752-EA03-4B99-9184-870B60427DC3}" type="sibTrans" cxnId="{2D591FDB-6576-4072-8DA0-8EE084A7AB2F}">
      <dgm:prSet/>
      <dgm:spPr/>
      <dgm:t>
        <a:bodyPr/>
        <a:lstStyle/>
        <a:p>
          <a:endParaRPr lang="en-US"/>
        </a:p>
      </dgm:t>
    </dgm:pt>
    <dgm:pt modelId="{F2617E0E-A95B-4463-B5F6-7567A909BA67}" type="pres">
      <dgm:prSet presAssocID="{6A0FFB10-5B18-4CBF-99F4-294D6470E72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C97B70-8198-4674-B003-3EF6155D541B}" type="pres">
      <dgm:prSet presAssocID="{12331524-87A2-47B6-A7AF-F72DFCF0692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41F3DE-05DF-4E71-AA08-D7789EF165AF}" type="pres">
      <dgm:prSet presAssocID="{22267E7A-2C0A-4AD3-A33F-78C7848852D5}" presName="sibTrans" presStyleCnt="0"/>
      <dgm:spPr/>
    </dgm:pt>
    <dgm:pt modelId="{8311E19F-42CF-45DE-AF22-CA550F653A76}" type="pres">
      <dgm:prSet presAssocID="{4616F8FA-34B9-4224-B1A8-0C73AD86A19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BCD84D-46DE-47B8-988A-263E12768548}" type="pres">
      <dgm:prSet presAssocID="{1ACF445F-1818-4598-94E9-C560DF5CBD98}" presName="sibTrans" presStyleCnt="0"/>
      <dgm:spPr/>
    </dgm:pt>
    <dgm:pt modelId="{F57C86A4-B809-4562-8735-5C8431F05049}" type="pres">
      <dgm:prSet presAssocID="{68F78ABF-0F07-473F-9E50-DF83E6901EB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598802-8413-4DCF-BF32-1B3A3571E210}" type="pres">
      <dgm:prSet presAssocID="{1631B4B5-B72A-4138-A194-BBB377ADA27F}" presName="sibTrans" presStyleCnt="0"/>
      <dgm:spPr/>
    </dgm:pt>
    <dgm:pt modelId="{DD5D425D-5151-485C-8B9D-2F9FF4DEE6B9}" type="pres">
      <dgm:prSet presAssocID="{EE8F3F46-4EED-4BBE-9909-0C59D2648B2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5C2847-C9C8-46D0-8751-F540516F731E}" type="pres">
      <dgm:prSet presAssocID="{7140838A-0C3B-450D-9CEF-3DB2206C15A0}" presName="sibTrans" presStyleCnt="0"/>
      <dgm:spPr/>
    </dgm:pt>
    <dgm:pt modelId="{7EBF49C9-AC1A-4FF5-B27C-C5BA0D1138F0}" type="pres">
      <dgm:prSet presAssocID="{CCE798DE-24D7-4179-9367-24604285D05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05F816-3D6A-4823-8748-F87E5474C7D3}" type="presOf" srcId="{4616F8FA-34B9-4224-B1A8-0C73AD86A19A}" destId="{8311E19F-42CF-45DE-AF22-CA550F653A76}" srcOrd="0" destOrd="0" presId="urn:microsoft.com/office/officeart/2005/8/layout/default"/>
    <dgm:cxn modelId="{B9552070-A025-4286-8595-C5D0EC520F2D}" srcId="{6A0FFB10-5B18-4CBF-99F4-294D6470E72B}" destId="{4616F8FA-34B9-4224-B1A8-0C73AD86A19A}" srcOrd="1" destOrd="0" parTransId="{3A22FE7D-DF37-4E1A-A32E-C37DF841D7AA}" sibTransId="{1ACF445F-1818-4598-94E9-C560DF5CBD98}"/>
    <dgm:cxn modelId="{08DD0E68-1C01-4D58-A02B-35469A8395E0}" type="presOf" srcId="{6A0FFB10-5B18-4CBF-99F4-294D6470E72B}" destId="{F2617E0E-A95B-4463-B5F6-7567A909BA67}" srcOrd="0" destOrd="0" presId="urn:microsoft.com/office/officeart/2005/8/layout/default"/>
    <dgm:cxn modelId="{AAB04AD4-A044-4D14-A70D-44F34F69F2E3}" type="presOf" srcId="{CCE798DE-24D7-4179-9367-24604285D052}" destId="{7EBF49C9-AC1A-4FF5-B27C-C5BA0D1138F0}" srcOrd="0" destOrd="0" presId="urn:microsoft.com/office/officeart/2005/8/layout/default"/>
    <dgm:cxn modelId="{B5DE69DA-3A3B-43FA-831B-5B607A7D7271}" srcId="{6A0FFB10-5B18-4CBF-99F4-294D6470E72B}" destId="{12331524-87A2-47B6-A7AF-F72DFCF06926}" srcOrd="0" destOrd="0" parTransId="{C6427C18-0035-45E5-A12D-A72AAE4E20D4}" sibTransId="{22267E7A-2C0A-4AD3-A33F-78C7848852D5}"/>
    <dgm:cxn modelId="{A3B7ADD3-FB55-4E2A-823D-9882F7298A1C}" srcId="{6A0FFB10-5B18-4CBF-99F4-294D6470E72B}" destId="{68F78ABF-0F07-473F-9E50-DF83E6901EB3}" srcOrd="2" destOrd="0" parTransId="{31C2A9F2-E590-414D-965F-EC61A3DF180A}" sibTransId="{1631B4B5-B72A-4138-A194-BBB377ADA27F}"/>
    <dgm:cxn modelId="{8F33D6AF-4559-4B42-B5DB-64A7CCE95E3B}" type="presOf" srcId="{68F78ABF-0F07-473F-9E50-DF83E6901EB3}" destId="{F57C86A4-B809-4562-8735-5C8431F05049}" srcOrd="0" destOrd="0" presId="urn:microsoft.com/office/officeart/2005/8/layout/default"/>
    <dgm:cxn modelId="{4C522A75-850D-43AC-9433-AC8B97AC3DAD}" type="presOf" srcId="{12331524-87A2-47B6-A7AF-F72DFCF06926}" destId="{92C97B70-8198-4674-B003-3EF6155D541B}" srcOrd="0" destOrd="0" presId="urn:microsoft.com/office/officeart/2005/8/layout/default"/>
    <dgm:cxn modelId="{CF200378-229F-4141-AC0A-7360F34D6CF6}" type="presOf" srcId="{EE8F3F46-4EED-4BBE-9909-0C59D2648B2D}" destId="{DD5D425D-5151-485C-8B9D-2F9FF4DEE6B9}" srcOrd="0" destOrd="0" presId="urn:microsoft.com/office/officeart/2005/8/layout/default"/>
    <dgm:cxn modelId="{2D591FDB-6576-4072-8DA0-8EE084A7AB2F}" srcId="{6A0FFB10-5B18-4CBF-99F4-294D6470E72B}" destId="{CCE798DE-24D7-4179-9367-24604285D052}" srcOrd="4" destOrd="0" parTransId="{86600E33-11C5-446E-8DB7-23B2AFD0EB39}" sibTransId="{82D3E752-EA03-4B99-9184-870B60427DC3}"/>
    <dgm:cxn modelId="{1491187D-1A4A-42B3-9945-565DD7C1EE6C}" srcId="{6A0FFB10-5B18-4CBF-99F4-294D6470E72B}" destId="{EE8F3F46-4EED-4BBE-9909-0C59D2648B2D}" srcOrd="3" destOrd="0" parTransId="{818A6843-D6E0-41E9-8DC1-036CD61BB0A8}" sibTransId="{7140838A-0C3B-450D-9CEF-3DB2206C15A0}"/>
    <dgm:cxn modelId="{7CA3EACB-9D19-40FF-99FD-D585E157434A}" type="presParOf" srcId="{F2617E0E-A95B-4463-B5F6-7567A909BA67}" destId="{92C97B70-8198-4674-B003-3EF6155D541B}" srcOrd="0" destOrd="0" presId="urn:microsoft.com/office/officeart/2005/8/layout/default"/>
    <dgm:cxn modelId="{81CE88F7-DC35-4252-B311-B0C8F9E0427F}" type="presParOf" srcId="{F2617E0E-A95B-4463-B5F6-7567A909BA67}" destId="{9241F3DE-05DF-4E71-AA08-D7789EF165AF}" srcOrd="1" destOrd="0" presId="urn:microsoft.com/office/officeart/2005/8/layout/default"/>
    <dgm:cxn modelId="{D4724A61-20A3-4B5A-9BDF-67A063DAA821}" type="presParOf" srcId="{F2617E0E-A95B-4463-B5F6-7567A909BA67}" destId="{8311E19F-42CF-45DE-AF22-CA550F653A76}" srcOrd="2" destOrd="0" presId="urn:microsoft.com/office/officeart/2005/8/layout/default"/>
    <dgm:cxn modelId="{81CCC8D7-9E70-46B3-9EB9-75ADD82173D9}" type="presParOf" srcId="{F2617E0E-A95B-4463-B5F6-7567A909BA67}" destId="{C6BCD84D-46DE-47B8-988A-263E12768548}" srcOrd="3" destOrd="0" presId="urn:microsoft.com/office/officeart/2005/8/layout/default"/>
    <dgm:cxn modelId="{D2D8A1E8-310A-4884-9CB0-0671944902C1}" type="presParOf" srcId="{F2617E0E-A95B-4463-B5F6-7567A909BA67}" destId="{F57C86A4-B809-4562-8735-5C8431F05049}" srcOrd="4" destOrd="0" presId="urn:microsoft.com/office/officeart/2005/8/layout/default"/>
    <dgm:cxn modelId="{FEEF5BE2-2F6C-4B81-A6DE-CB0BD5926D12}" type="presParOf" srcId="{F2617E0E-A95B-4463-B5F6-7567A909BA67}" destId="{C6598802-8413-4DCF-BF32-1B3A3571E210}" srcOrd="5" destOrd="0" presId="urn:microsoft.com/office/officeart/2005/8/layout/default"/>
    <dgm:cxn modelId="{E9C68F62-7732-4DD9-B6A3-F64F6C510E00}" type="presParOf" srcId="{F2617E0E-A95B-4463-B5F6-7567A909BA67}" destId="{DD5D425D-5151-485C-8B9D-2F9FF4DEE6B9}" srcOrd="6" destOrd="0" presId="urn:microsoft.com/office/officeart/2005/8/layout/default"/>
    <dgm:cxn modelId="{1D406278-DD0D-49EF-BAF0-14F35F9F938E}" type="presParOf" srcId="{F2617E0E-A95B-4463-B5F6-7567A909BA67}" destId="{855C2847-C9C8-46D0-8751-F540516F731E}" srcOrd="7" destOrd="0" presId="urn:microsoft.com/office/officeart/2005/8/layout/default"/>
    <dgm:cxn modelId="{28E22614-0144-40F1-B124-0F1B063069F5}" type="presParOf" srcId="{F2617E0E-A95B-4463-B5F6-7567A909BA67}" destId="{7EBF49C9-AC1A-4FF5-B27C-C5BA0D1138F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70FD8F-0050-42E3-8B3A-6ED7CFB9852E}" type="doc">
      <dgm:prSet loTypeId="urn:microsoft.com/office/officeart/2008/layout/SquareAccent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8DB5D7D5-6A1C-4ABC-8850-759A9D876047}">
      <dgm:prSet/>
      <dgm:spPr/>
      <dgm:t>
        <a:bodyPr/>
        <a:lstStyle/>
        <a:p>
          <a:r>
            <a:rPr lang="sr-Cyrl-BA" dirty="0" smtClean="0"/>
            <a:t>Краткорочни </a:t>
          </a:r>
          <a:endParaRPr lang="bs-Latn-BA" dirty="0"/>
        </a:p>
        <a:p>
          <a:r>
            <a:rPr lang="sr-Cyrl-BA" dirty="0" smtClean="0"/>
            <a:t>д</a:t>
          </a:r>
          <a:r>
            <a:rPr lang="bs-Latn-BA" dirty="0" smtClean="0"/>
            <a:t>o </a:t>
          </a:r>
          <a:r>
            <a:rPr lang="bs-Latn-BA" dirty="0"/>
            <a:t>1 </a:t>
          </a:r>
          <a:r>
            <a:rPr lang="sr-Cyrl-BA" dirty="0" smtClean="0"/>
            <a:t>године</a:t>
          </a:r>
          <a:endParaRPr lang="en-US" dirty="0"/>
        </a:p>
      </dgm:t>
    </dgm:pt>
    <dgm:pt modelId="{D8874F40-D7B0-41DE-BB6F-A6014FEAB2D7}" type="parTrans" cxnId="{C5202EE1-10E9-4076-9D55-9E0CF8B152AF}">
      <dgm:prSet/>
      <dgm:spPr/>
      <dgm:t>
        <a:bodyPr/>
        <a:lstStyle/>
        <a:p>
          <a:endParaRPr lang="en-US"/>
        </a:p>
      </dgm:t>
    </dgm:pt>
    <dgm:pt modelId="{BD6E0A2E-99C8-4F5A-971A-CD211D1099FF}" type="sibTrans" cxnId="{C5202EE1-10E9-4076-9D55-9E0CF8B152AF}">
      <dgm:prSet/>
      <dgm:spPr/>
      <dgm:t>
        <a:bodyPr/>
        <a:lstStyle/>
        <a:p>
          <a:endParaRPr lang="en-US"/>
        </a:p>
      </dgm:t>
    </dgm:pt>
    <dgm:pt modelId="{96262926-A67D-4E4E-9515-5EBC67F0B634}">
      <dgm:prSet custT="1"/>
      <dgm:spPr/>
      <dgm:t>
        <a:bodyPr/>
        <a:lstStyle/>
        <a:p>
          <a:r>
            <a:rPr kumimoji="0" lang="sr-Cyrl-BA" sz="20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Плаћање рачуна на вријеме</a:t>
          </a:r>
          <a:r>
            <a:rPr kumimoji="0" lang="hr-BA" sz="20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, </a:t>
          </a:r>
          <a:r>
            <a:rPr kumimoji="0" lang="sr-Cyrl-BA" sz="20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посјећивање новог рресторана</a:t>
          </a:r>
          <a:r>
            <a:rPr kumimoji="0" lang="hr-BA" sz="20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, </a:t>
          </a:r>
          <a:r>
            <a:rPr kumimoji="0" lang="sr-Cyrl-BA" sz="20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одлазак на концерт</a:t>
          </a:r>
          <a:r>
            <a:rPr kumimoji="0" lang="hr-BA" sz="20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, </a:t>
          </a:r>
          <a:r>
            <a:rPr kumimoji="0" lang="sr-Cyrl-BA" sz="20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куповина одјевног предмета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74E552-C501-4B0E-9400-E8B410F53D50}" type="parTrans" cxnId="{8C5B110A-FBC3-4CBF-BED2-413E87D4DAD5}">
      <dgm:prSet/>
      <dgm:spPr/>
      <dgm:t>
        <a:bodyPr/>
        <a:lstStyle/>
        <a:p>
          <a:endParaRPr lang="en-US"/>
        </a:p>
      </dgm:t>
    </dgm:pt>
    <dgm:pt modelId="{1DA7ACEB-F642-43C1-BCB5-F580B9B985B9}" type="sibTrans" cxnId="{8C5B110A-FBC3-4CBF-BED2-413E87D4DAD5}">
      <dgm:prSet/>
      <dgm:spPr/>
      <dgm:t>
        <a:bodyPr/>
        <a:lstStyle/>
        <a:p>
          <a:endParaRPr lang="en-US"/>
        </a:p>
      </dgm:t>
    </dgm:pt>
    <dgm:pt modelId="{C5146535-FD3D-4589-98A3-623B8DA4B8DB}">
      <dgm:prSet/>
      <dgm:spPr/>
      <dgm:t>
        <a:bodyPr/>
        <a:lstStyle/>
        <a:p>
          <a:r>
            <a:rPr lang="sr-Cyrl-BA" dirty="0" smtClean="0"/>
            <a:t>Средњорочни</a:t>
          </a:r>
          <a:endParaRPr lang="bs-Latn-BA" dirty="0"/>
        </a:p>
        <a:p>
          <a:r>
            <a:rPr lang="bs-Latn-BA" dirty="0" smtClean="0"/>
            <a:t> </a:t>
          </a:r>
          <a:r>
            <a:rPr lang="bs-Latn-BA" dirty="0"/>
            <a:t>1-5 </a:t>
          </a:r>
          <a:r>
            <a:rPr lang="sr-Cyrl-BA" dirty="0" smtClean="0"/>
            <a:t>године</a:t>
          </a:r>
          <a:endParaRPr lang="en-US" dirty="0"/>
        </a:p>
      </dgm:t>
    </dgm:pt>
    <dgm:pt modelId="{20848F78-EC70-4162-96CE-CC68006930F0}" type="parTrans" cxnId="{8EBF857E-7408-4941-91E4-293B0F59EEF7}">
      <dgm:prSet/>
      <dgm:spPr/>
      <dgm:t>
        <a:bodyPr/>
        <a:lstStyle/>
        <a:p>
          <a:endParaRPr lang="en-US"/>
        </a:p>
      </dgm:t>
    </dgm:pt>
    <dgm:pt modelId="{7A3CCAF8-AC3A-401E-AEDD-44BBC1AA9C31}" type="sibTrans" cxnId="{8EBF857E-7408-4941-91E4-293B0F59EEF7}">
      <dgm:prSet/>
      <dgm:spPr/>
      <dgm:t>
        <a:bodyPr/>
        <a:lstStyle/>
        <a:p>
          <a:endParaRPr lang="en-US"/>
        </a:p>
      </dgm:t>
    </dgm:pt>
    <dgm:pt modelId="{E80CA270-6C90-4E17-ACEA-46B56AD54DD1}">
      <dgm:prSet custT="1"/>
      <dgm:spPr/>
      <dgm:t>
        <a:bodyPr/>
        <a:lstStyle/>
        <a:p>
          <a:r>
            <a:rPr kumimoji="0" lang="sr-Cyrl-BA" sz="18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Љетовање са пријатељима</a:t>
          </a:r>
          <a:r>
            <a:rPr kumimoji="0" lang="hr-BA" sz="18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, </a:t>
          </a:r>
          <a:r>
            <a:rPr kumimoji="0" lang="sr-Cyrl-BA" sz="18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набавка новог компјутера</a:t>
          </a:r>
          <a:r>
            <a:rPr kumimoji="0" lang="hr-BA" sz="18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, </a:t>
          </a:r>
          <a:r>
            <a:rPr kumimoji="0" lang="sr-Cyrl-BA" sz="18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упис новог курса за стицање вјештине</a:t>
          </a:r>
          <a:r>
            <a:rPr kumimoji="0" lang="hr-BA" sz="18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, </a:t>
          </a:r>
          <a:r>
            <a:rPr kumimoji="0" lang="sr-Cyrl-BA" sz="18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студенска</a:t>
          </a:r>
          <a:r>
            <a:rPr kumimoji="0" lang="hr-BA" sz="18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/</a:t>
          </a:r>
          <a:r>
            <a:rPr kumimoji="0" lang="sr-Cyrl-BA" sz="18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ученичка размјена</a:t>
          </a:r>
          <a:endParaRPr lang="en-US" sz="1800" dirty="0"/>
        </a:p>
      </dgm:t>
    </dgm:pt>
    <dgm:pt modelId="{7EEC8067-96EF-4BE0-8BE3-BA59ED78A31F}" type="parTrans" cxnId="{2DC28DF8-5C1B-4F53-A4C1-D5B63FB54BAF}">
      <dgm:prSet/>
      <dgm:spPr/>
      <dgm:t>
        <a:bodyPr/>
        <a:lstStyle/>
        <a:p>
          <a:endParaRPr lang="en-US"/>
        </a:p>
      </dgm:t>
    </dgm:pt>
    <dgm:pt modelId="{1AFE46E5-6B07-4894-8ECB-21BD7E7B8AF1}" type="sibTrans" cxnId="{2DC28DF8-5C1B-4F53-A4C1-D5B63FB54BAF}">
      <dgm:prSet/>
      <dgm:spPr/>
      <dgm:t>
        <a:bodyPr/>
        <a:lstStyle/>
        <a:p>
          <a:endParaRPr lang="en-US"/>
        </a:p>
      </dgm:t>
    </dgm:pt>
    <dgm:pt modelId="{09C152DA-7620-4852-8162-A77EC3609F3F}">
      <dgm:prSet/>
      <dgm:spPr/>
      <dgm:t>
        <a:bodyPr/>
        <a:lstStyle/>
        <a:p>
          <a:r>
            <a:rPr lang="sr-Cyrl-BA" dirty="0" smtClean="0"/>
            <a:t>Дугорочни</a:t>
          </a:r>
          <a:r>
            <a:rPr lang="bs-Latn-BA" dirty="0" smtClean="0"/>
            <a:t> </a:t>
          </a:r>
          <a:endParaRPr lang="bs-Latn-BA" dirty="0"/>
        </a:p>
        <a:p>
          <a:r>
            <a:rPr lang="sr-Cyrl-BA" dirty="0" smtClean="0"/>
            <a:t>преко</a:t>
          </a:r>
          <a:r>
            <a:rPr lang="bs-Latn-BA" dirty="0" smtClean="0"/>
            <a:t> </a:t>
          </a:r>
          <a:r>
            <a:rPr lang="bs-Latn-BA" dirty="0"/>
            <a:t>5 </a:t>
          </a:r>
          <a:r>
            <a:rPr lang="sr-Cyrl-BA" dirty="0" smtClean="0"/>
            <a:t>година</a:t>
          </a:r>
          <a:endParaRPr lang="en-US" dirty="0"/>
        </a:p>
      </dgm:t>
    </dgm:pt>
    <dgm:pt modelId="{9F6D14C0-6C82-4CBD-8D6D-B0E117B6F2ED}" type="parTrans" cxnId="{23ECAC8B-17A4-4883-AA0E-06D66B7E788A}">
      <dgm:prSet/>
      <dgm:spPr/>
      <dgm:t>
        <a:bodyPr/>
        <a:lstStyle/>
        <a:p>
          <a:endParaRPr lang="en-US"/>
        </a:p>
      </dgm:t>
    </dgm:pt>
    <dgm:pt modelId="{0AE8D36D-0F0F-4206-AE39-0A2D73987B68}" type="sibTrans" cxnId="{23ECAC8B-17A4-4883-AA0E-06D66B7E788A}">
      <dgm:prSet/>
      <dgm:spPr/>
      <dgm:t>
        <a:bodyPr/>
        <a:lstStyle/>
        <a:p>
          <a:endParaRPr lang="en-US"/>
        </a:p>
      </dgm:t>
    </dgm:pt>
    <dgm:pt modelId="{6C8937BE-93F8-4DED-8538-1C601DAEBA66}">
      <dgm:prSet custT="1"/>
      <dgm:spPr/>
      <dgm:t>
        <a:bodyPr/>
        <a:lstStyle/>
        <a:p>
          <a:r>
            <a:rPr kumimoji="0" lang="sr-Cyrl-BA" sz="18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Куповина аутомобила</a:t>
          </a:r>
          <a:r>
            <a:rPr kumimoji="0" lang="hr-BA" sz="18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, </a:t>
          </a:r>
          <a:r>
            <a:rPr kumimoji="0" lang="sr-Cyrl-BA" sz="18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улагање у студиј</a:t>
          </a:r>
          <a:r>
            <a:rPr kumimoji="0" lang="hr-BA" sz="18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, </a:t>
          </a:r>
          <a:r>
            <a:rPr kumimoji="0" lang="sr-Cyrl-BA" sz="18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средства за обрт или унапређење пословања</a:t>
          </a:r>
          <a:r>
            <a:rPr kumimoji="0" lang="hr-BA" sz="18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,  </a:t>
          </a:r>
          <a:r>
            <a:rPr kumimoji="0" lang="sr-Cyrl-BA" sz="18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штедња за куповину сопственог стана</a:t>
          </a:r>
          <a:r>
            <a:rPr kumimoji="0" lang="hr-BA" sz="18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</a:t>
          </a:r>
          <a:endParaRPr lang="bs-Latn-BA" sz="1800" dirty="0"/>
        </a:p>
      </dgm:t>
    </dgm:pt>
    <dgm:pt modelId="{77D169C6-D77F-456D-B18B-D7BE016AD87A}" type="parTrans" cxnId="{FAA8D3DD-12E8-457D-9144-B037C5678347}">
      <dgm:prSet/>
      <dgm:spPr/>
      <dgm:t>
        <a:bodyPr/>
        <a:lstStyle/>
        <a:p>
          <a:endParaRPr lang="en-US"/>
        </a:p>
      </dgm:t>
    </dgm:pt>
    <dgm:pt modelId="{A97BE953-FA9D-4BA6-A92C-494DB1F3BA59}" type="sibTrans" cxnId="{FAA8D3DD-12E8-457D-9144-B037C5678347}">
      <dgm:prSet/>
      <dgm:spPr/>
      <dgm:t>
        <a:bodyPr/>
        <a:lstStyle/>
        <a:p>
          <a:endParaRPr lang="en-US"/>
        </a:p>
      </dgm:t>
    </dgm:pt>
    <dgm:pt modelId="{9ACA5FDF-0A11-46E3-8E5E-4D3781ACDB85}" type="pres">
      <dgm:prSet presAssocID="{6A70FD8F-0050-42E3-8B3A-6ED7CFB9852E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321E33D-98D3-47DD-BD5D-3606483C5CA5}" type="pres">
      <dgm:prSet presAssocID="{8DB5D7D5-6A1C-4ABC-8850-759A9D876047}" presName="root" presStyleCnt="0">
        <dgm:presLayoutVars>
          <dgm:chMax/>
          <dgm:chPref/>
        </dgm:presLayoutVars>
      </dgm:prSet>
      <dgm:spPr/>
    </dgm:pt>
    <dgm:pt modelId="{B96F9500-0052-4AEC-B1E0-2E7E05059F35}" type="pres">
      <dgm:prSet presAssocID="{8DB5D7D5-6A1C-4ABC-8850-759A9D876047}" presName="rootComposite" presStyleCnt="0">
        <dgm:presLayoutVars/>
      </dgm:prSet>
      <dgm:spPr/>
    </dgm:pt>
    <dgm:pt modelId="{33C0A083-B88D-4FF0-AE69-8DB658126CBC}" type="pres">
      <dgm:prSet presAssocID="{8DB5D7D5-6A1C-4ABC-8850-759A9D876047}" presName="ParentAccent" presStyleLbl="alignNode1" presStyleIdx="0" presStyleCnt="3"/>
      <dgm:spPr/>
    </dgm:pt>
    <dgm:pt modelId="{BFF55A03-3D4D-420F-9566-0DAD758EA784}" type="pres">
      <dgm:prSet presAssocID="{8DB5D7D5-6A1C-4ABC-8850-759A9D876047}" presName="ParentSmallAccent" presStyleLbl="fgAcc1" presStyleIdx="0" presStyleCnt="3"/>
      <dgm:spPr/>
    </dgm:pt>
    <dgm:pt modelId="{7A5EDB42-5A7D-4A70-99C8-39C5E3F97286}" type="pres">
      <dgm:prSet presAssocID="{8DB5D7D5-6A1C-4ABC-8850-759A9D876047}" presName="Parent" presStyleLbl="revTx" presStyleIdx="0" presStyleCnt="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1791BC-4E7B-4A5F-B333-26562FFAAB36}" type="pres">
      <dgm:prSet presAssocID="{8DB5D7D5-6A1C-4ABC-8850-759A9D876047}" presName="childShape" presStyleCnt="0">
        <dgm:presLayoutVars>
          <dgm:chMax val="0"/>
          <dgm:chPref val="0"/>
        </dgm:presLayoutVars>
      </dgm:prSet>
      <dgm:spPr/>
    </dgm:pt>
    <dgm:pt modelId="{F7E4DE14-FCC8-43E2-AEAD-892851C3DD92}" type="pres">
      <dgm:prSet presAssocID="{96262926-A67D-4E4E-9515-5EBC67F0B634}" presName="childComposite" presStyleCnt="0">
        <dgm:presLayoutVars>
          <dgm:chMax val="0"/>
          <dgm:chPref val="0"/>
        </dgm:presLayoutVars>
      </dgm:prSet>
      <dgm:spPr/>
    </dgm:pt>
    <dgm:pt modelId="{2B339316-A8F5-4492-B760-EFDBA93DE00B}" type="pres">
      <dgm:prSet presAssocID="{96262926-A67D-4E4E-9515-5EBC67F0B634}" presName="ChildAccent" presStyleLbl="solidFgAcc1" presStyleIdx="0" presStyleCnt="3" custLinFactNeighborX="-17486" custLinFactNeighborY="-52457"/>
      <dgm:spPr/>
    </dgm:pt>
    <dgm:pt modelId="{F1875778-20CF-4F95-8885-F522E1FC3E86}" type="pres">
      <dgm:prSet presAssocID="{96262926-A67D-4E4E-9515-5EBC67F0B634}" presName="Child" presStyleLbl="revTx" presStyleIdx="1" presStyleCnt="6" custScaleY="5125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A9040D-13A4-4156-BA44-08BE9C06553B}" type="pres">
      <dgm:prSet presAssocID="{C5146535-FD3D-4589-98A3-623B8DA4B8DB}" presName="root" presStyleCnt="0">
        <dgm:presLayoutVars>
          <dgm:chMax/>
          <dgm:chPref/>
        </dgm:presLayoutVars>
      </dgm:prSet>
      <dgm:spPr/>
    </dgm:pt>
    <dgm:pt modelId="{9D4BA5F9-C4B0-4B88-AEBA-CF5DD7B48AE8}" type="pres">
      <dgm:prSet presAssocID="{C5146535-FD3D-4589-98A3-623B8DA4B8DB}" presName="rootComposite" presStyleCnt="0">
        <dgm:presLayoutVars/>
      </dgm:prSet>
      <dgm:spPr/>
    </dgm:pt>
    <dgm:pt modelId="{27E48C03-7446-4AD9-A749-2A2DFC584FB9}" type="pres">
      <dgm:prSet presAssocID="{C5146535-FD3D-4589-98A3-623B8DA4B8DB}" presName="ParentAccent" presStyleLbl="alignNode1" presStyleIdx="1" presStyleCnt="3"/>
      <dgm:spPr/>
    </dgm:pt>
    <dgm:pt modelId="{46D90479-7553-4DA1-AD0F-D1852C9B0FC9}" type="pres">
      <dgm:prSet presAssocID="{C5146535-FD3D-4589-98A3-623B8DA4B8DB}" presName="ParentSmallAccent" presStyleLbl="fgAcc1" presStyleIdx="1" presStyleCnt="3"/>
      <dgm:spPr/>
    </dgm:pt>
    <dgm:pt modelId="{3FE007D0-97B1-4992-B073-F2CA8E666E12}" type="pres">
      <dgm:prSet presAssocID="{C5146535-FD3D-4589-98A3-623B8DA4B8DB}" presName="Parent" presStyleLbl="revTx" presStyleIdx="2" presStyleCnt="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EB73C2-2BE3-494A-B4B4-D49E88C113C6}" type="pres">
      <dgm:prSet presAssocID="{C5146535-FD3D-4589-98A3-623B8DA4B8DB}" presName="childShape" presStyleCnt="0">
        <dgm:presLayoutVars>
          <dgm:chMax val="0"/>
          <dgm:chPref val="0"/>
        </dgm:presLayoutVars>
      </dgm:prSet>
      <dgm:spPr/>
    </dgm:pt>
    <dgm:pt modelId="{F1004ABF-05C5-4E02-BFC0-283287AEECB4}" type="pres">
      <dgm:prSet presAssocID="{E80CA270-6C90-4E17-ACEA-46B56AD54DD1}" presName="childComposite" presStyleCnt="0">
        <dgm:presLayoutVars>
          <dgm:chMax val="0"/>
          <dgm:chPref val="0"/>
        </dgm:presLayoutVars>
      </dgm:prSet>
      <dgm:spPr/>
    </dgm:pt>
    <dgm:pt modelId="{EA5DE94C-25CE-4752-BDC7-0C5F1D1469C4}" type="pres">
      <dgm:prSet presAssocID="{E80CA270-6C90-4E17-ACEA-46B56AD54DD1}" presName="ChildAccent" presStyleLbl="solidFgAcc1" presStyleIdx="1" presStyleCnt="3" custLinFactNeighborX="-11657" custLinFactNeighborY="-40800"/>
      <dgm:spPr/>
    </dgm:pt>
    <dgm:pt modelId="{26A7C4D6-6AF1-4CB5-BF64-9444E40E94FA}" type="pres">
      <dgm:prSet presAssocID="{E80CA270-6C90-4E17-ACEA-46B56AD54DD1}" presName="Child" presStyleLbl="revTx" presStyleIdx="3" presStyleCnt="6" custScaleY="5031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C0A91-EFF2-4282-90D5-2D47DC17A46D}" type="pres">
      <dgm:prSet presAssocID="{09C152DA-7620-4852-8162-A77EC3609F3F}" presName="root" presStyleCnt="0">
        <dgm:presLayoutVars>
          <dgm:chMax/>
          <dgm:chPref/>
        </dgm:presLayoutVars>
      </dgm:prSet>
      <dgm:spPr/>
    </dgm:pt>
    <dgm:pt modelId="{0197EDE4-41FB-4C33-A5E4-196B2196EFD3}" type="pres">
      <dgm:prSet presAssocID="{09C152DA-7620-4852-8162-A77EC3609F3F}" presName="rootComposite" presStyleCnt="0">
        <dgm:presLayoutVars/>
      </dgm:prSet>
      <dgm:spPr/>
    </dgm:pt>
    <dgm:pt modelId="{EF608F23-4D05-495E-B515-D4384F07425D}" type="pres">
      <dgm:prSet presAssocID="{09C152DA-7620-4852-8162-A77EC3609F3F}" presName="ParentAccent" presStyleLbl="alignNode1" presStyleIdx="2" presStyleCnt="3"/>
      <dgm:spPr/>
    </dgm:pt>
    <dgm:pt modelId="{25C6D4AB-8E0C-4C9B-861F-1F0E4546F036}" type="pres">
      <dgm:prSet presAssocID="{09C152DA-7620-4852-8162-A77EC3609F3F}" presName="ParentSmallAccent" presStyleLbl="fgAcc1" presStyleIdx="2" presStyleCnt="3"/>
      <dgm:spPr/>
    </dgm:pt>
    <dgm:pt modelId="{352D9682-03DA-49EF-A1C2-EA8350C99487}" type="pres">
      <dgm:prSet presAssocID="{09C152DA-7620-4852-8162-A77EC3609F3F}" presName="Parent" presStyleLbl="revTx" presStyleIdx="4" presStyleCnt="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4EBC44-4FB5-46AE-8E7D-244BC0124751}" type="pres">
      <dgm:prSet presAssocID="{09C152DA-7620-4852-8162-A77EC3609F3F}" presName="childShape" presStyleCnt="0">
        <dgm:presLayoutVars>
          <dgm:chMax val="0"/>
          <dgm:chPref val="0"/>
        </dgm:presLayoutVars>
      </dgm:prSet>
      <dgm:spPr/>
    </dgm:pt>
    <dgm:pt modelId="{60BD4065-E110-4265-8E3F-AB6CC8D6A3EC}" type="pres">
      <dgm:prSet presAssocID="{6C8937BE-93F8-4DED-8538-1C601DAEBA66}" presName="childComposite" presStyleCnt="0">
        <dgm:presLayoutVars>
          <dgm:chMax val="0"/>
          <dgm:chPref val="0"/>
        </dgm:presLayoutVars>
      </dgm:prSet>
      <dgm:spPr/>
    </dgm:pt>
    <dgm:pt modelId="{FB4447A8-C8EB-451C-9A7E-A6EB3598BC9B}" type="pres">
      <dgm:prSet presAssocID="{6C8937BE-93F8-4DED-8538-1C601DAEBA66}" presName="ChildAccent" presStyleLbl="solidFgAcc1" presStyleIdx="2" presStyleCnt="3"/>
      <dgm:spPr/>
    </dgm:pt>
    <dgm:pt modelId="{ACB6034D-94ED-4BB7-A052-EC3267C89857}" type="pres">
      <dgm:prSet presAssocID="{6C8937BE-93F8-4DED-8538-1C601DAEBA66}" presName="Child" presStyleLbl="revTx" presStyleIdx="5" presStyleCnt="6" custScaleY="4879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BF857E-7408-4941-91E4-293B0F59EEF7}" srcId="{6A70FD8F-0050-42E3-8B3A-6ED7CFB9852E}" destId="{C5146535-FD3D-4589-98A3-623B8DA4B8DB}" srcOrd="1" destOrd="0" parTransId="{20848F78-EC70-4162-96CE-CC68006930F0}" sibTransId="{7A3CCAF8-AC3A-401E-AEDD-44BBC1AA9C31}"/>
    <dgm:cxn modelId="{E367A469-A20D-48B1-A7C3-8493FE42C411}" type="presOf" srcId="{96262926-A67D-4E4E-9515-5EBC67F0B634}" destId="{F1875778-20CF-4F95-8885-F522E1FC3E86}" srcOrd="0" destOrd="0" presId="urn:microsoft.com/office/officeart/2008/layout/SquareAccentList"/>
    <dgm:cxn modelId="{E666E1AE-287F-4F5D-B9F8-D0CDFFD3645A}" type="presOf" srcId="{E80CA270-6C90-4E17-ACEA-46B56AD54DD1}" destId="{26A7C4D6-6AF1-4CB5-BF64-9444E40E94FA}" srcOrd="0" destOrd="0" presId="urn:microsoft.com/office/officeart/2008/layout/SquareAccentList"/>
    <dgm:cxn modelId="{B9749FE7-1DF3-4B45-8E86-BE80868FF727}" type="presOf" srcId="{6A70FD8F-0050-42E3-8B3A-6ED7CFB9852E}" destId="{9ACA5FDF-0A11-46E3-8E5E-4D3781ACDB85}" srcOrd="0" destOrd="0" presId="urn:microsoft.com/office/officeart/2008/layout/SquareAccentList"/>
    <dgm:cxn modelId="{63F682A9-B199-4F00-B137-D9EBB08E0E94}" type="presOf" srcId="{8DB5D7D5-6A1C-4ABC-8850-759A9D876047}" destId="{7A5EDB42-5A7D-4A70-99C8-39C5E3F97286}" srcOrd="0" destOrd="0" presId="urn:microsoft.com/office/officeart/2008/layout/SquareAccentList"/>
    <dgm:cxn modelId="{882BB860-7B83-4482-8A4B-3C8E6B90DC14}" type="presOf" srcId="{6C8937BE-93F8-4DED-8538-1C601DAEBA66}" destId="{ACB6034D-94ED-4BB7-A052-EC3267C89857}" srcOrd="0" destOrd="0" presId="urn:microsoft.com/office/officeart/2008/layout/SquareAccentList"/>
    <dgm:cxn modelId="{D17AD625-11A1-4139-95CD-AC99E8DFFF46}" type="presOf" srcId="{09C152DA-7620-4852-8162-A77EC3609F3F}" destId="{352D9682-03DA-49EF-A1C2-EA8350C99487}" srcOrd="0" destOrd="0" presId="urn:microsoft.com/office/officeart/2008/layout/SquareAccentList"/>
    <dgm:cxn modelId="{C5202EE1-10E9-4076-9D55-9E0CF8B152AF}" srcId="{6A70FD8F-0050-42E3-8B3A-6ED7CFB9852E}" destId="{8DB5D7D5-6A1C-4ABC-8850-759A9D876047}" srcOrd="0" destOrd="0" parTransId="{D8874F40-D7B0-41DE-BB6F-A6014FEAB2D7}" sibTransId="{BD6E0A2E-99C8-4F5A-971A-CD211D1099FF}"/>
    <dgm:cxn modelId="{FAA8D3DD-12E8-457D-9144-B037C5678347}" srcId="{09C152DA-7620-4852-8162-A77EC3609F3F}" destId="{6C8937BE-93F8-4DED-8538-1C601DAEBA66}" srcOrd="0" destOrd="0" parTransId="{77D169C6-D77F-456D-B18B-D7BE016AD87A}" sibTransId="{A97BE953-FA9D-4BA6-A92C-494DB1F3BA59}"/>
    <dgm:cxn modelId="{23ECAC8B-17A4-4883-AA0E-06D66B7E788A}" srcId="{6A70FD8F-0050-42E3-8B3A-6ED7CFB9852E}" destId="{09C152DA-7620-4852-8162-A77EC3609F3F}" srcOrd="2" destOrd="0" parTransId="{9F6D14C0-6C82-4CBD-8D6D-B0E117B6F2ED}" sibTransId="{0AE8D36D-0F0F-4206-AE39-0A2D73987B68}"/>
    <dgm:cxn modelId="{69D464B9-542C-48F8-97C7-71DD4B6061FC}" type="presOf" srcId="{C5146535-FD3D-4589-98A3-623B8DA4B8DB}" destId="{3FE007D0-97B1-4992-B073-F2CA8E666E12}" srcOrd="0" destOrd="0" presId="urn:microsoft.com/office/officeart/2008/layout/SquareAccentList"/>
    <dgm:cxn modelId="{8C5B110A-FBC3-4CBF-BED2-413E87D4DAD5}" srcId="{8DB5D7D5-6A1C-4ABC-8850-759A9D876047}" destId="{96262926-A67D-4E4E-9515-5EBC67F0B634}" srcOrd="0" destOrd="0" parTransId="{EC74E552-C501-4B0E-9400-E8B410F53D50}" sibTransId="{1DA7ACEB-F642-43C1-BCB5-F580B9B985B9}"/>
    <dgm:cxn modelId="{2DC28DF8-5C1B-4F53-A4C1-D5B63FB54BAF}" srcId="{C5146535-FD3D-4589-98A3-623B8DA4B8DB}" destId="{E80CA270-6C90-4E17-ACEA-46B56AD54DD1}" srcOrd="0" destOrd="0" parTransId="{7EEC8067-96EF-4BE0-8BE3-BA59ED78A31F}" sibTransId="{1AFE46E5-6B07-4894-8ECB-21BD7E7B8AF1}"/>
    <dgm:cxn modelId="{4E082CD6-FFD1-49D1-A83C-258C6BC57CE2}" type="presParOf" srcId="{9ACA5FDF-0A11-46E3-8E5E-4D3781ACDB85}" destId="{2321E33D-98D3-47DD-BD5D-3606483C5CA5}" srcOrd="0" destOrd="0" presId="urn:microsoft.com/office/officeart/2008/layout/SquareAccentList"/>
    <dgm:cxn modelId="{98E56C90-B3C1-43AF-8AF2-FF011F80C7BD}" type="presParOf" srcId="{2321E33D-98D3-47DD-BD5D-3606483C5CA5}" destId="{B96F9500-0052-4AEC-B1E0-2E7E05059F35}" srcOrd="0" destOrd="0" presId="urn:microsoft.com/office/officeart/2008/layout/SquareAccentList"/>
    <dgm:cxn modelId="{2A50FAB0-EE76-442D-AACB-DDD35221DB82}" type="presParOf" srcId="{B96F9500-0052-4AEC-B1E0-2E7E05059F35}" destId="{33C0A083-B88D-4FF0-AE69-8DB658126CBC}" srcOrd="0" destOrd="0" presId="urn:microsoft.com/office/officeart/2008/layout/SquareAccentList"/>
    <dgm:cxn modelId="{08198859-1FCC-49C6-B985-42542CA631CB}" type="presParOf" srcId="{B96F9500-0052-4AEC-B1E0-2E7E05059F35}" destId="{BFF55A03-3D4D-420F-9566-0DAD758EA784}" srcOrd="1" destOrd="0" presId="urn:microsoft.com/office/officeart/2008/layout/SquareAccentList"/>
    <dgm:cxn modelId="{3A719E0B-E88C-4F93-9D58-A1FDEE705CA9}" type="presParOf" srcId="{B96F9500-0052-4AEC-B1E0-2E7E05059F35}" destId="{7A5EDB42-5A7D-4A70-99C8-39C5E3F97286}" srcOrd="2" destOrd="0" presId="urn:microsoft.com/office/officeart/2008/layout/SquareAccentList"/>
    <dgm:cxn modelId="{6EF646AE-40D2-4A3D-8F00-03A6EB8CED62}" type="presParOf" srcId="{2321E33D-98D3-47DD-BD5D-3606483C5CA5}" destId="{551791BC-4E7B-4A5F-B333-26562FFAAB36}" srcOrd="1" destOrd="0" presId="urn:microsoft.com/office/officeart/2008/layout/SquareAccentList"/>
    <dgm:cxn modelId="{D3D44CCD-7869-4176-A219-1853634B0A90}" type="presParOf" srcId="{551791BC-4E7B-4A5F-B333-26562FFAAB36}" destId="{F7E4DE14-FCC8-43E2-AEAD-892851C3DD92}" srcOrd="0" destOrd="0" presId="urn:microsoft.com/office/officeart/2008/layout/SquareAccentList"/>
    <dgm:cxn modelId="{88F82ED2-8DB4-4D94-8075-ACB5FB769061}" type="presParOf" srcId="{F7E4DE14-FCC8-43E2-AEAD-892851C3DD92}" destId="{2B339316-A8F5-4492-B760-EFDBA93DE00B}" srcOrd="0" destOrd="0" presId="urn:microsoft.com/office/officeart/2008/layout/SquareAccentList"/>
    <dgm:cxn modelId="{6814DC12-4467-440C-8DBA-B25A95C07774}" type="presParOf" srcId="{F7E4DE14-FCC8-43E2-AEAD-892851C3DD92}" destId="{F1875778-20CF-4F95-8885-F522E1FC3E86}" srcOrd="1" destOrd="0" presId="urn:microsoft.com/office/officeart/2008/layout/SquareAccentList"/>
    <dgm:cxn modelId="{3697D640-C813-4EB7-A67C-9804E3D523CA}" type="presParOf" srcId="{9ACA5FDF-0A11-46E3-8E5E-4D3781ACDB85}" destId="{E9A9040D-13A4-4156-BA44-08BE9C06553B}" srcOrd="1" destOrd="0" presId="urn:microsoft.com/office/officeart/2008/layout/SquareAccentList"/>
    <dgm:cxn modelId="{8B1DCB88-4A64-4CDE-AFF7-B2C741136B37}" type="presParOf" srcId="{E9A9040D-13A4-4156-BA44-08BE9C06553B}" destId="{9D4BA5F9-C4B0-4B88-AEBA-CF5DD7B48AE8}" srcOrd="0" destOrd="0" presId="urn:microsoft.com/office/officeart/2008/layout/SquareAccentList"/>
    <dgm:cxn modelId="{A9FD54B2-F845-446E-8851-3066DD4B7A59}" type="presParOf" srcId="{9D4BA5F9-C4B0-4B88-AEBA-CF5DD7B48AE8}" destId="{27E48C03-7446-4AD9-A749-2A2DFC584FB9}" srcOrd="0" destOrd="0" presId="urn:microsoft.com/office/officeart/2008/layout/SquareAccentList"/>
    <dgm:cxn modelId="{DD5D18B7-F435-4E81-8E3A-D6B52E59105C}" type="presParOf" srcId="{9D4BA5F9-C4B0-4B88-AEBA-CF5DD7B48AE8}" destId="{46D90479-7553-4DA1-AD0F-D1852C9B0FC9}" srcOrd="1" destOrd="0" presId="urn:microsoft.com/office/officeart/2008/layout/SquareAccentList"/>
    <dgm:cxn modelId="{68563C28-7556-4E53-BA07-A70A1F102F9A}" type="presParOf" srcId="{9D4BA5F9-C4B0-4B88-AEBA-CF5DD7B48AE8}" destId="{3FE007D0-97B1-4992-B073-F2CA8E666E12}" srcOrd="2" destOrd="0" presId="urn:microsoft.com/office/officeart/2008/layout/SquareAccentList"/>
    <dgm:cxn modelId="{02E3E2B5-5253-4456-8153-AD8999896018}" type="presParOf" srcId="{E9A9040D-13A4-4156-BA44-08BE9C06553B}" destId="{D1EB73C2-2BE3-494A-B4B4-D49E88C113C6}" srcOrd="1" destOrd="0" presId="urn:microsoft.com/office/officeart/2008/layout/SquareAccentList"/>
    <dgm:cxn modelId="{2C60AD1B-B92D-4918-ABAD-BD8E1DAE1FA3}" type="presParOf" srcId="{D1EB73C2-2BE3-494A-B4B4-D49E88C113C6}" destId="{F1004ABF-05C5-4E02-BFC0-283287AEECB4}" srcOrd="0" destOrd="0" presId="urn:microsoft.com/office/officeart/2008/layout/SquareAccentList"/>
    <dgm:cxn modelId="{B7F58FD8-428B-4FB0-A7DC-96BA6A1482FF}" type="presParOf" srcId="{F1004ABF-05C5-4E02-BFC0-283287AEECB4}" destId="{EA5DE94C-25CE-4752-BDC7-0C5F1D1469C4}" srcOrd="0" destOrd="0" presId="urn:microsoft.com/office/officeart/2008/layout/SquareAccentList"/>
    <dgm:cxn modelId="{00B3F4B2-5D77-4F17-8C41-27FAFB0D8FD0}" type="presParOf" srcId="{F1004ABF-05C5-4E02-BFC0-283287AEECB4}" destId="{26A7C4D6-6AF1-4CB5-BF64-9444E40E94FA}" srcOrd="1" destOrd="0" presId="urn:microsoft.com/office/officeart/2008/layout/SquareAccentList"/>
    <dgm:cxn modelId="{53031CC0-F9D5-4698-AEEF-BD9CE707ECC1}" type="presParOf" srcId="{9ACA5FDF-0A11-46E3-8E5E-4D3781ACDB85}" destId="{569C0A91-EFF2-4282-90D5-2D47DC17A46D}" srcOrd="2" destOrd="0" presId="urn:microsoft.com/office/officeart/2008/layout/SquareAccentList"/>
    <dgm:cxn modelId="{81DC8EC9-BE63-40E2-8995-1240A4CE1733}" type="presParOf" srcId="{569C0A91-EFF2-4282-90D5-2D47DC17A46D}" destId="{0197EDE4-41FB-4C33-A5E4-196B2196EFD3}" srcOrd="0" destOrd="0" presId="urn:microsoft.com/office/officeart/2008/layout/SquareAccentList"/>
    <dgm:cxn modelId="{487E76F8-23E9-4D4A-9C9B-76AED12F13CB}" type="presParOf" srcId="{0197EDE4-41FB-4C33-A5E4-196B2196EFD3}" destId="{EF608F23-4D05-495E-B515-D4384F07425D}" srcOrd="0" destOrd="0" presId="urn:microsoft.com/office/officeart/2008/layout/SquareAccentList"/>
    <dgm:cxn modelId="{E0C81575-CD9C-4A54-A892-140777A1B6BC}" type="presParOf" srcId="{0197EDE4-41FB-4C33-A5E4-196B2196EFD3}" destId="{25C6D4AB-8E0C-4C9B-861F-1F0E4546F036}" srcOrd="1" destOrd="0" presId="urn:microsoft.com/office/officeart/2008/layout/SquareAccentList"/>
    <dgm:cxn modelId="{9FFA38AE-0FE8-45D0-9554-B9161C7D189B}" type="presParOf" srcId="{0197EDE4-41FB-4C33-A5E4-196B2196EFD3}" destId="{352D9682-03DA-49EF-A1C2-EA8350C99487}" srcOrd="2" destOrd="0" presId="urn:microsoft.com/office/officeart/2008/layout/SquareAccentList"/>
    <dgm:cxn modelId="{5003F4CE-4830-4B79-9CA1-E94E6FE7D7ED}" type="presParOf" srcId="{569C0A91-EFF2-4282-90D5-2D47DC17A46D}" destId="{034EBC44-4FB5-46AE-8E7D-244BC0124751}" srcOrd="1" destOrd="0" presId="urn:microsoft.com/office/officeart/2008/layout/SquareAccentList"/>
    <dgm:cxn modelId="{00D940B5-9CD2-4AE3-AF35-D575975880D5}" type="presParOf" srcId="{034EBC44-4FB5-46AE-8E7D-244BC0124751}" destId="{60BD4065-E110-4265-8E3F-AB6CC8D6A3EC}" srcOrd="0" destOrd="0" presId="urn:microsoft.com/office/officeart/2008/layout/SquareAccentList"/>
    <dgm:cxn modelId="{2ACFCFAC-1B14-40A5-BC2B-40747AA086E4}" type="presParOf" srcId="{60BD4065-E110-4265-8E3F-AB6CC8D6A3EC}" destId="{FB4447A8-C8EB-451C-9A7E-A6EB3598BC9B}" srcOrd="0" destOrd="0" presId="urn:microsoft.com/office/officeart/2008/layout/SquareAccentList"/>
    <dgm:cxn modelId="{3AF89D58-4B12-4ED9-B05C-3FA82282FD4E}" type="presParOf" srcId="{60BD4065-E110-4265-8E3F-AB6CC8D6A3EC}" destId="{ACB6034D-94ED-4BB7-A052-EC3267C89857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CB5E6-420A-4D65-8F56-5FFE56B05941}">
      <dsp:nvSpPr>
        <dsp:cNvPr id="0" name=""/>
        <dsp:cNvSpPr/>
      </dsp:nvSpPr>
      <dsp:spPr>
        <a:xfrm>
          <a:off x="614510" y="1906"/>
          <a:ext cx="1814986" cy="10889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3000" kern="1200" dirty="0" smtClean="0"/>
            <a:t>Храна</a:t>
          </a:r>
          <a:endParaRPr lang="hr-BA" sz="3000" kern="1200" dirty="0"/>
        </a:p>
      </dsp:txBody>
      <dsp:txXfrm>
        <a:off x="614510" y="1906"/>
        <a:ext cx="1814986" cy="1088992"/>
      </dsp:txXfrm>
    </dsp:sp>
    <dsp:sp modelId="{A6B35F8E-395A-4CCC-86EA-A81B1AE23D26}">
      <dsp:nvSpPr>
        <dsp:cNvPr id="0" name=""/>
        <dsp:cNvSpPr/>
      </dsp:nvSpPr>
      <dsp:spPr>
        <a:xfrm>
          <a:off x="2610995" y="1906"/>
          <a:ext cx="1814986" cy="108899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2400" kern="1200" dirty="0" smtClean="0"/>
            <a:t>Станарина</a:t>
          </a:r>
          <a:endParaRPr lang="hr-BA" sz="2400" kern="1200" dirty="0"/>
        </a:p>
      </dsp:txBody>
      <dsp:txXfrm>
        <a:off x="2610995" y="1906"/>
        <a:ext cx="1814986" cy="1088992"/>
      </dsp:txXfrm>
    </dsp:sp>
    <dsp:sp modelId="{D1BC7D4B-B4F7-48E9-988D-DF2C7BA5308E}">
      <dsp:nvSpPr>
        <dsp:cNvPr id="0" name=""/>
        <dsp:cNvSpPr/>
      </dsp:nvSpPr>
      <dsp:spPr>
        <a:xfrm>
          <a:off x="4659934" y="0"/>
          <a:ext cx="1814986" cy="108899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3000" kern="1200" dirty="0" smtClean="0"/>
            <a:t>Режије</a:t>
          </a:r>
          <a:endParaRPr lang="hr-BA" sz="3000" kern="1200" dirty="0"/>
        </a:p>
      </dsp:txBody>
      <dsp:txXfrm>
        <a:off x="4659934" y="0"/>
        <a:ext cx="1814986" cy="1088992"/>
      </dsp:txXfrm>
    </dsp:sp>
    <dsp:sp modelId="{7124296E-6BFE-4B4E-8531-C9ADBE635CD4}">
      <dsp:nvSpPr>
        <dsp:cNvPr id="0" name=""/>
        <dsp:cNvSpPr/>
      </dsp:nvSpPr>
      <dsp:spPr>
        <a:xfrm>
          <a:off x="6603967" y="1906"/>
          <a:ext cx="1814986" cy="10889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2400" kern="1200" dirty="0" smtClean="0"/>
            <a:t>Школарина</a:t>
          </a:r>
          <a:endParaRPr lang="hr-BA" sz="2400" kern="1200" dirty="0"/>
        </a:p>
      </dsp:txBody>
      <dsp:txXfrm>
        <a:off x="6603967" y="1906"/>
        <a:ext cx="1814986" cy="1088992"/>
      </dsp:txXfrm>
    </dsp:sp>
    <dsp:sp modelId="{562E11F4-0202-4603-908D-132817194FBB}">
      <dsp:nvSpPr>
        <dsp:cNvPr id="0" name=""/>
        <dsp:cNvSpPr/>
      </dsp:nvSpPr>
      <dsp:spPr>
        <a:xfrm>
          <a:off x="8600452" y="1906"/>
          <a:ext cx="1814986" cy="108899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3000" kern="1200" dirty="0" smtClean="0"/>
            <a:t>Превоз</a:t>
          </a:r>
          <a:endParaRPr lang="hr-BA" sz="3000" kern="1200" dirty="0"/>
        </a:p>
      </dsp:txBody>
      <dsp:txXfrm>
        <a:off x="8600452" y="1906"/>
        <a:ext cx="1814986" cy="1088992"/>
      </dsp:txXfrm>
    </dsp:sp>
    <dsp:sp modelId="{B78846FF-A3FC-40FC-9A53-F54C13BAFFCE}">
      <dsp:nvSpPr>
        <dsp:cNvPr id="0" name=""/>
        <dsp:cNvSpPr/>
      </dsp:nvSpPr>
      <dsp:spPr>
        <a:xfrm>
          <a:off x="462341" y="1272397"/>
          <a:ext cx="1814986" cy="10889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3000" kern="1200" dirty="0" smtClean="0"/>
            <a:t>Одјећа и обућа</a:t>
          </a:r>
          <a:endParaRPr lang="hr-BA" sz="3000" kern="1200" dirty="0"/>
        </a:p>
      </dsp:txBody>
      <dsp:txXfrm>
        <a:off x="462341" y="1272397"/>
        <a:ext cx="1814986" cy="1088992"/>
      </dsp:txXfrm>
    </dsp:sp>
    <dsp:sp modelId="{B14A2415-7B81-4CB9-BCEF-14B8D8B215E5}">
      <dsp:nvSpPr>
        <dsp:cNvPr id="0" name=""/>
        <dsp:cNvSpPr/>
      </dsp:nvSpPr>
      <dsp:spPr>
        <a:xfrm>
          <a:off x="2458827" y="1272397"/>
          <a:ext cx="1814986" cy="108899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2400" kern="1200" dirty="0" smtClean="0"/>
            <a:t>Компјутер</a:t>
          </a:r>
          <a:endParaRPr lang="hr-BA" sz="2400" kern="1200" dirty="0"/>
        </a:p>
      </dsp:txBody>
      <dsp:txXfrm>
        <a:off x="2458827" y="1272397"/>
        <a:ext cx="1814986" cy="1088992"/>
      </dsp:txXfrm>
    </dsp:sp>
    <dsp:sp modelId="{1070FE26-F537-4B96-9113-B65DA796EEDB}">
      <dsp:nvSpPr>
        <dsp:cNvPr id="0" name=""/>
        <dsp:cNvSpPr/>
      </dsp:nvSpPr>
      <dsp:spPr>
        <a:xfrm>
          <a:off x="4455313" y="1272397"/>
          <a:ext cx="1814986" cy="108899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3000" kern="1200" dirty="0" smtClean="0"/>
            <a:t>Књиге</a:t>
          </a:r>
          <a:endParaRPr lang="hr-BA" sz="3000" kern="1200" dirty="0"/>
        </a:p>
      </dsp:txBody>
      <dsp:txXfrm>
        <a:off x="4455313" y="1272397"/>
        <a:ext cx="1814986" cy="1088992"/>
      </dsp:txXfrm>
    </dsp:sp>
    <dsp:sp modelId="{49FBE67D-F661-49B1-BEBF-0493E4E9835F}">
      <dsp:nvSpPr>
        <dsp:cNvPr id="0" name=""/>
        <dsp:cNvSpPr/>
      </dsp:nvSpPr>
      <dsp:spPr>
        <a:xfrm>
          <a:off x="6451798" y="1272397"/>
          <a:ext cx="1814986" cy="10889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3000" kern="1200" dirty="0" smtClean="0"/>
            <a:t>Забава</a:t>
          </a:r>
          <a:endParaRPr lang="hr-BA" sz="3000" kern="1200" dirty="0"/>
        </a:p>
      </dsp:txBody>
      <dsp:txXfrm>
        <a:off x="6451798" y="1272397"/>
        <a:ext cx="1814986" cy="1088992"/>
      </dsp:txXfrm>
    </dsp:sp>
    <dsp:sp modelId="{B8E07228-A5E2-43E1-B7E9-750CE2550E67}">
      <dsp:nvSpPr>
        <dsp:cNvPr id="0" name=""/>
        <dsp:cNvSpPr/>
      </dsp:nvSpPr>
      <dsp:spPr>
        <a:xfrm>
          <a:off x="8448284" y="1272397"/>
          <a:ext cx="2119323" cy="108899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3000" kern="1200" dirty="0" smtClean="0"/>
            <a:t>Љетовање</a:t>
          </a:r>
          <a:endParaRPr lang="hr-BA" sz="3000" kern="1200" dirty="0"/>
        </a:p>
      </dsp:txBody>
      <dsp:txXfrm>
        <a:off x="8448284" y="1272397"/>
        <a:ext cx="2119323" cy="1088992"/>
      </dsp:txXfrm>
    </dsp:sp>
    <dsp:sp modelId="{F0C5D2B9-74F7-429C-A055-CA834A64D242}">
      <dsp:nvSpPr>
        <dsp:cNvPr id="0" name=""/>
        <dsp:cNvSpPr/>
      </dsp:nvSpPr>
      <dsp:spPr>
        <a:xfrm>
          <a:off x="4607481" y="2542888"/>
          <a:ext cx="1814986" cy="10889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3000" kern="1200" dirty="0" smtClean="0"/>
            <a:t>Остало</a:t>
          </a:r>
          <a:endParaRPr lang="hr-BA" sz="3000" kern="1200" dirty="0"/>
        </a:p>
      </dsp:txBody>
      <dsp:txXfrm>
        <a:off x="4607481" y="2542888"/>
        <a:ext cx="1814986" cy="10889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6913C2-6986-4FE9-BDCB-836A246AF348}">
      <dsp:nvSpPr>
        <dsp:cNvPr id="0" name=""/>
        <dsp:cNvSpPr/>
      </dsp:nvSpPr>
      <dsp:spPr>
        <a:xfrm>
          <a:off x="0" y="0"/>
          <a:ext cx="7260907" cy="654081"/>
        </a:xfrm>
        <a:prstGeom prst="roundRect">
          <a:avLst>
            <a:gd name="adj" fmla="val 10000"/>
          </a:avLst>
        </a:prstGeom>
        <a:solidFill>
          <a:srgbClr val="FF0000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100" kern="1200" dirty="0" smtClean="0"/>
            <a:t>1. </a:t>
          </a:r>
          <a:r>
            <a:rPr lang="bs-Latn-BA" sz="2100" kern="1200" dirty="0" err="1" smtClean="0"/>
            <a:t>Направите</a:t>
          </a:r>
          <a:r>
            <a:rPr lang="bs-Latn-BA" sz="2100" kern="1200" dirty="0" smtClean="0"/>
            <a:t> </a:t>
          </a:r>
          <a:r>
            <a:rPr lang="bs-Latn-BA" sz="2100" kern="1200" dirty="0" err="1" smtClean="0"/>
            <a:t>списак</a:t>
          </a:r>
          <a:r>
            <a:rPr lang="bs-Latn-BA" sz="2100" kern="1200" dirty="0" smtClean="0"/>
            <a:t> </a:t>
          </a:r>
          <a:r>
            <a:rPr lang="bs-Latn-BA" sz="2100" kern="1200" dirty="0" err="1" smtClean="0"/>
            <a:t>редовних</a:t>
          </a:r>
          <a:r>
            <a:rPr lang="bs-Latn-BA" sz="2100" kern="1200" dirty="0" smtClean="0"/>
            <a:t> </a:t>
          </a:r>
          <a:r>
            <a:rPr lang="bs-Latn-BA" sz="2100" kern="1200" dirty="0" err="1" smtClean="0"/>
            <a:t>мјесечних</a:t>
          </a:r>
          <a:r>
            <a:rPr lang="bs-Latn-BA" sz="2100" kern="1200" dirty="0" smtClean="0"/>
            <a:t> </a:t>
          </a:r>
          <a:r>
            <a:rPr lang="bs-Latn-BA" sz="2100" kern="1200" dirty="0" err="1" smtClean="0"/>
            <a:t>примања</a:t>
          </a:r>
          <a:endParaRPr lang="en-US" sz="2100" kern="1200" dirty="0"/>
        </a:p>
      </dsp:txBody>
      <dsp:txXfrm>
        <a:off x="19157" y="19157"/>
        <a:ext cx="6478575" cy="615767"/>
      </dsp:txXfrm>
    </dsp:sp>
    <dsp:sp modelId="{9C933509-7F16-4D2F-8C60-930FE8F8B056}">
      <dsp:nvSpPr>
        <dsp:cNvPr id="0" name=""/>
        <dsp:cNvSpPr/>
      </dsp:nvSpPr>
      <dsp:spPr>
        <a:xfrm>
          <a:off x="542210" y="744926"/>
          <a:ext cx="7260907" cy="65408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100" kern="1200" dirty="0" smtClean="0"/>
            <a:t>2. </a:t>
          </a:r>
          <a:r>
            <a:rPr lang="bs-Latn-BA" sz="2100" kern="1200" dirty="0" err="1" smtClean="0"/>
            <a:t>Направите</a:t>
          </a:r>
          <a:r>
            <a:rPr lang="bs-Latn-BA" sz="2100" kern="1200" dirty="0" smtClean="0"/>
            <a:t> </a:t>
          </a:r>
          <a:r>
            <a:rPr lang="bs-Latn-BA" sz="2100" kern="1200" dirty="0" err="1" smtClean="0"/>
            <a:t>списак</a:t>
          </a:r>
          <a:r>
            <a:rPr lang="bs-Latn-BA" sz="2100" kern="1200" dirty="0" smtClean="0"/>
            <a:t> </a:t>
          </a:r>
          <a:r>
            <a:rPr lang="bs-Latn-BA" sz="2100" kern="1200" dirty="0" err="1" smtClean="0"/>
            <a:t>редовних</a:t>
          </a:r>
          <a:r>
            <a:rPr lang="bs-Latn-BA" sz="2100" kern="1200" dirty="0" smtClean="0"/>
            <a:t> </a:t>
          </a:r>
          <a:r>
            <a:rPr lang="bs-Latn-BA" sz="2100" kern="1200" dirty="0" err="1" smtClean="0"/>
            <a:t>мјесечних</a:t>
          </a:r>
          <a:r>
            <a:rPr lang="bs-Latn-BA" sz="2100" kern="1200" dirty="0" smtClean="0"/>
            <a:t> </a:t>
          </a:r>
          <a:r>
            <a:rPr lang="bs-Latn-BA" sz="2100" kern="1200" dirty="0" err="1" smtClean="0"/>
            <a:t>трошкова</a:t>
          </a:r>
          <a:endParaRPr lang="en-US" sz="2100" kern="1200" dirty="0"/>
        </a:p>
      </dsp:txBody>
      <dsp:txXfrm>
        <a:off x="561367" y="764083"/>
        <a:ext cx="6255229" cy="615767"/>
      </dsp:txXfrm>
    </dsp:sp>
    <dsp:sp modelId="{5D78B201-EE72-49F3-BFAF-B8F513EB7AB2}">
      <dsp:nvSpPr>
        <dsp:cNvPr id="0" name=""/>
        <dsp:cNvSpPr/>
      </dsp:nvSpPr>
      <dsp:spPr>
        <a:xfrm>
          <a:off x="1084421" y="1489852"/>
          <a:ext cx="7260907" cy="654081"/>
        </a:xfrm>
        <a:prstGeom prst="roundRect">
          <a:avLst>
            <a:gd name="adj" fmla="val 10000"/>
          </a:avLst>
        </a:prstGeom>
        <a:solidFill>
          <a:srgbClr val="7030A0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100" kern="1200" dirty="0" smtClean="0"/>
            <a:t>3. </a:t>
          </a:r>
          <a:r>
            <a:rPr lang="bs-Latn-BA" sz="2100" kern="1200" dirty="0" err="1" smtClean="0"/>
            <a:t>Направите</a:t>
          </a:r>
          <a:r>
            <a:rPr lang="bs-Latn-BA" sz="2100" kern="1200" dirty="0" smtClean="0"/>
            <a:t> </a:t>
          </a:r>
          <a:r>
            <a:rPr lang="bs-Latn-BA" sz="2100" kern="1200" dirty="0" err="1" smtClean="0"/>
            <a:t>списак</a:t>
          </a:r>
          <a:r>
            <a:rPr lang="bs-Latn-BA" sz="2100" kern="1200" dirty="0" smtClean="0"/>
            <a:t> </a:t>
          </a:r>
          <a:r>
            <a:rPr lang="bs-Latn-BA" sz="2100" kern="1200" dirty="0" err="1" smtClean="0"/>
            <a:t>осталих</a:t>
          </a:r>
          <a:r>
            <a:rPr lang="bs-Latn-BA" sz="2100" kern="1200" dirty="0" smtClean="0"/>
            <a:t> </a:t>
          </a:r>
          <a:r>
            <a:rPr lang="bs-Latn-BA" sz="2100" kern="1200" dirty="0" err="1" smtClean="0"/>
            <a:t>мјесечних</a:t>
          </a:r>
          <a:r>
            <a:rPr lang="bs-Latn-BA" sz="2100" kern="1200" dirty="0" smtClean="0"/>
            <a:t> </a:t>
          </a:r>
          <a:r>
            <a:rPr lang="bs-Latn-BA" sz="2100" kern="1200" dirty="0" err="1" smtClean="0"/>
            <a:t>трошкова</a:t>
          </a:r>
          <a:endParaRPr lang="en-US" sz="2100" kern="1200" dirty="0"/>
        </a:p>
      </dsp:txBody>
      <dsp:txXfrm>
        <a:off x="1103578" y="1509009"/>
        <a:ext cx="6255229" cy="615767"/>
      </dsp:txXfrm>
    </dsp:sp>
    <dsp:sp modelId="{1CEC8CDE-DDA0-4D45-992D-33BC8B914510}">
      <dsp:nvSpPr>
        <dsp:cNvPr id="0" name=""/>
        <dsp:cNvSpPr/>
      </dsp:nvSpPr>
      <dsp:spPr>
        <a:xfrm>
          <a:off x="1626631" y="2234779"/>
          <a:ext cx="7260907" cy="654081"/>
        </a:xfrm>
        <a:prstGeom prst="roundRect">
          <a:avLst>
            <a:gd name="adj" fmla="val 10000"/>
          </a:avLst>
        </a:prstGeom>
        <a:solidFill>
          <a:srgbClr val="FFC000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100" kern="1200" dirty="0" smtClean="0"/>
            <a:t>4. </a:t>
          </a:r>
          <a:r>
            <a:rPr lang="bs-Latn-BA" sz="2100" kern="1200" dirty="0" err="1" smtClean="0"/>
            <a:t>Направите</a:t>
          </a:r>
          <a:r>
            <a:rPr lang="bs-Latn-BA" sz="2100" kern="1200" dirty="0" smtClean="0"/>
            <a:t> </a:t>
          </a:r>
          <a:r>
            <a:rPr lang="bs-Latn-BA" sz="2100" kern="1200" dirty="0" err="1" smtClean="0"/>
            <a:t>списак</a:t>
          </a:r>
          <a:r>
            <a:rPr lang="bs-Latn-BA" sz="2100" kern="1200" dirty="0" smtClean="0"/>
            <a:t> </a:t>
          </a:r>
          <a:r>
            <a:rPr lang="bs-Latn-BA" sz="2100" kern="1200" dirty="0" err="1" smtClean="0"/>
            <a:t>годишњих</a:t>
          </a:r>
          <a:r>
            <a:rPr lang="bs-Latn-BA" sz="2100" kern="1200" dirty="0" smtClean="0"/>
            <a:t> </a:t>
          </a:r>
          <a:r>
            <a:rPr lang="bs-Latn-BA" sz="2100" kern="1200" dirty="0" err="1" smtClean="0"/>
            <a:t>трошкова</a:t>
          </a:r>
          <a:endParaRPr lang="en-US" sz="2100" kern="1200" dirty="0"/>
        </a:p>
      </dsp:txBody>
      <dsp:txXfrm>
        <a:off x="1645788" y="2253936"/>
        <a:ext cx="6255229" cy="615767"/>
      </dsp:txXfrm>
    </dsp:sp>
    <dsp:sp modelId="{88BB411E-E2DE-42A0-AE45-5C6DA023D51F}">
      <dsp:nvSpPr>
        <dsp:cNvPr id="0" name=""/>
        <dsp:cNvSpPr/>
      </dsp:nvSpPr>
      <dsp:spPr>
        <a:xfrm>
          <a:off x="2168842" y="2979705"/>
          <a:ext cx="7260907" cy="654081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100" kern="1200" dirty="0" smtClean="0"/>
            <a:t>5. </a:t>
          </a:r>
          <a:r>
            <a:rPr lang="bs-Latn-BA" sz="2100" kern="1200" dirty="0" err="1" smtClean="0"/>
            <a:t>Одузмите</a:t>
          </a:r>
          <a:r>
            <a:rPr lang="bs-Latn-BA" sz="2100" kern="1200" dirty="0" smtClean="0"/>
            <a:t> </a:t>
          </a:r>
          <a:r>
            <a:rPr lang="bs-Latn-BA" sz="2100" kern="1200" dirty="0" err="1" smtClean="0"/>
            <a:t>трошкове</a:t>
          </a:r>
          <a:r>
            <a:rPr lang="bs-Latn-BA" sz="2100" kern="1200" dirty="0" smtClean="0"/>
            <a:t> </a:t>
          </a:r>
          <a:r>
            <a:rPr lang="bs-Latn-BA" sz="2100" kern="1200" dirty="0" err="1" smtClean="0"/>
            <a:t>од</a:t>
          </a:r>
          <a:r>
            <a:rPr lang="bs-Latn-BA" sz="2100" kern="1200" dirty="0" smtClean="0"/>
            <a:t> </a:t>
          </a:r>
          <a:r>
            <a:rPr lang="bs-Latn-BA" sz="2100" kern="1200" dirty="0" err="1" smtClean="0"/>
            <a:t>примања</a:t>
          </a:r>
          <a:endParaRPr lang="en-US" sz="2100" kern="1200" dirty="0"/>
        </a:p>
      </dsp:txBody>
      <dsp:txXfrm>
        <a:off x="2187999" y="2998862"/>
        <a:ext cx="6255229" cy="615767"/>
      </dsp:txXfrm>
    </dsp:sp>
    <dsp:sp modelId="{E8E126CA-6EB7-4A1F-AC90-669D052B2398}">
      <dsp:nvSpPr>
        <dsp:cNvPr id="0" name=""/>
        <dsp:cNvSpPr/>
      </dsp:nvSpPr>
      <dsp:spPr>
        <a:xfrm>
          <a:off x="6835754" y="477842"/>
          <a:ext cx="425153" cy="42515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6931413" y="477842"/>
        <a:ext cx="233835" cy="319928"/>
      </dsp:txXfrm>
    </dsp:sp>
    <dsp:sp modelId="{6FE4F3BA-BB62-4F80-BD05-924D2F46F8DB}">
      <dsp:nvSpPr>
        <dsp:cNvPr id="0" name=""/>
        <dsp:cNvSpPr/>
      </dsp:nvSpPr>
      <dsp:spPr>
        <a:xfrm>
          <a:off x="7377965" y="1222769"/>
          <a:ext cx="425153" cy="42515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7473624" y="1222769"/>
        <a:ext cx="233835" cy="319928"/>
      </dsp:txXfrm>
    </dsp:sp>
    <dsp:sp modelId="{7CE14916-DFAB-4ECD-9AB5-2F2BD3A6C1AB}">
      <dsp:nvSpPr>
        <dsp:cNvPr id="0" name=""/>
        <dsp:cNvSpPr/>
      </dsp:nvSpPr>
      <dsp:spPr>
        <a:xfrm>
          <a:off x="7920175" y="1956794"/>
          <a:ext cx="425153" cy="42515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8015834" y="1956794"/>
        <a:ext cx="233835" cy="319928"/>
      </dsp:txXfrm>
    </dsp:sp>
    <dsp:sp modelId="{B4B17234-0EA1-4B18-8AC7-30A1E0FC043F}">
      <dsp:nvSpPr>
        <dsp:cNvPr id="0" name=""/>
        <dsp:cNvSpPr/>
      </dsp:nvSpPr>
      <dsp:spPr>
        <a:xfrm>
          <a:off x="8462386" y="2708988"/>
          <a:ext cx="425153" cy="42515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8558045" y="2708988"/>
        <a:ext cx="233835" cy="3199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6876D-741C-40BC-AD87-C24F48D75D91}">
      <dsp:nvSpPr>
        <dsp:cNvPr id="0" name=""/>
        <dsp:cNvSpPr/>
      </dsp:nvSpPr>
      <dsp:spPr>
        <a:xfrm>
          <a:off x="1056378" y="0"/>
          <a:ext cx="8990123" cy="426496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2000" kern="1200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БУЏЕТ КАО НАЧИН КОНТРОЛЕ</a:t>
          </a:r>
          <a:r>
            <a:rPr lang="hr-BA" sz="2000" kern="1200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hr-BA" sz="2000" kern="1200" dirty="0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BA" sz="2000" kern="1200" dirty="0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BA" sz="2000" kern="12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- </a:t>
          </a:r>
          <a:r>
            <a:rPr lang="sr-Cyrl-BA" sz="2000" kern="1200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Помаже да имамо увид и организујемо личне финансијсје токове</a:t>
          </a:r>
          <a:endParaRPr lang="hr-BA" sz="2000" kern="1200" dirty="0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BA" sz="2000" kern="12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- </a:t>
          </a:r>
          <a:r>
            <a:rPr lang="sr-Cyrl-BA" sz="2000" kern="1200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Помаже да контролишемо потрошњу</a:t>
          </a:r>
          <a:endParaRPr lang="hr-BA" sz="2000" kern="1200" dirty="0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BA" sz="2000" kern="1200" dirty="0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BA" sz="2000" kern="12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- </a:t>
          </a:r>
          <a:r>
            <a:rPr lang="sr-Cyrl-BA" sz="2000" kern="1200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Помаже да пројицирамо циљеве</a:t>
          </a:r>
          <a:r>
            <a:rPr lang="hr-BA" sz="2000" kern="1200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sr-Cyrl-BA" sz="2000" kern="1200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организујемо њихову реализацију</a:t>
          </a:r>
          <a:endParaRPr lang="hr-BA" sz="2000" kern="1200" dirty="0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BA" sz="2000" kern="1200" dirty="0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BA" sz="2000" kern="12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- </a:t>
          </a:r>
          <a:r>
            <a:rPr lang="sr-Cyrl-BA" sz="2000" kern="1200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Помаже да новац ради за наше потребе</a:t>
          </a:r>
          <a:endParaRPr lang="hr-BA" sz="2000" kern="1200" dirty="0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BA" sz="20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372951" y="624590"/>
        <a:ext cx="6356977" cy="30157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97B70-8198-4674-B003-3EF6155D541B}">
      <dsp:nvSpPr>
        <dsp:cNvPr id="0" name=""/>
        <dsp:cNvSpPr/>
      </dsp:nvSpPr>
      <dsp:spPr>
        <a:xfrm>
          <a:off x="827246" y="2750"/>
          <a:ext cx="2929830" cy="17578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3200" kern="1200" dirty="0" smtClean="0"/>
            <a:t>Трошкови школовања</a:t>
          </a:r>
          <a:endParaRPr lang="en-US" sz="3200" kern="1200" dirty="0"/>
        </a:p>
      </dsp:txBody>
      <dsp:txXfrm>
        <a:off x="827246" y="2750"/>
        <a:ext cx="2929830" cy="1757898"/>
      </dsp:txXfrm>
    </dsp:sp>
    <dsp:sp modelId="{8311E19F-42CF-45DE-AF22-CA550F653A76}">
      <dsp:nvSpPr>
        <dsp:cNvPr id="0" name=""/>
        <dsp:cNvSpPr/>
      </dsp:nvSpPr>
      <dsp:spPr>
        <a:xfrm>
          <a:off x="4050059" y="2750"/>
          <a:ext cx="2929830" cy="175789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3200" kern="1200" dirty="0" smtClean="0"/>
            <a:t>Куповина ствари</a:t>
          </a:r>
          <a:endParaRPr lang="en-US" sz="3200" kern="1200" dirty="0"/>
        </a:p>
      </dsp:txBody>
      <dsp:txXfrm>
        <a:off x="4050059" y="2750"/>
        <a:ext cx="2929830" cy="1757898"/>
      </dsp:txXfrm>
    </dsp:sp>
    <dsp:sp modelId="{F57C86A4-B809-4562-8735-5C8431F05049}">
      <dsp:nvSpPr>
        <dsp:cNvPr id="0" name=""/>
        <dsp:cNvSpPr/>
      </dsp:nvSpPr>
      <dsp:spPr>
        <a:xfrm>
          <a:off x="7272873" y="2750"/>
          <a:ext cx="2929830" cy="175789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3200" kern="1200" dirty="0" smtClean="0"/>
            <a:t>Путовање</a:t>
          </a:r>
          <a:endParaRPr lang="en-US" sz="3200" kern="1200" dirty="0"/>
        </a:p>
      </dsp:txBody>
      <dsp:txXfrm>
        <a:off x="7272873" y="2750"/>
        <a:ext cx="2929830" cy="1757898"/>
      </dsp:txXfrm>
    </dsp:sp>
    <dsp:sp modelId="{DD5D425D-5151-485C-8B9D-2F9FF4DEE6B9}">
      <dsp:nvSpPr>
        <dsp:cNvPr id="0" name=""/>
        <dsp:cNvSpPr/>
      </dsp:nvSpPr>
      <dsp:spPr>
        <a:xfrm>
          <a:off x="2438653" y="2053632"/>
          <a:ext cx="2929830" cy="175789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3200" kern="1200" dirty="0" smtClean="0"/>
            <a:t>Куповина ствари за обрт</a:t>
          </a:r>
          <a:endParaRPr lang="en-US" sz="3200" kern="1200" dirty="0"/>
        </a:p>
      </dsp:txBody>
      <dsp:txXfrm>
        <a:off x="2438653" y="2053632"/>
        <a:ext cx="2929830" cy="1757898"/>
      </dsp:txXfrm>
    </dsp:sp>
    <dsp:sp modelId="{7EBF49C9-AC1A-4FF5-B27C-C5BA0D1138F0}">
      <dsp:nvSpPr>
        <dsp:cNvPr id="0" name=""/>
        <dsp:cNvSpPr/>
      </dsp:nvSpPr>
      <dsp:spPr>
        <a:xfrm>
          <a:off x="5661466" y="2053632"/>
          <a:ext cx="2929830" cy="175789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3200" kern="1200" dirty="0" smtClean="0"/>
            <a:t>Трошкови стицања нових вјештина</a:t>
          </a:r>
          <a:endParaRPr lang="en-US" sz="3200" kern="1200" dirty="0"/>
        </a:p>
      </dsp:txBody>
      <dsp:txXfrm>
        <a:off x="5661466" y="2053632"/>
        <a:ext cx="2929830" cy="17578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0A083-B88D-4FF0-AE69-8DB658126CBC}">
      <dsp:nvSpPr>
        <dsp:cNvPr id="0" name=""/>
        <dsp:cNvSpPr/>
      </dsp:nvSpPr>
      <dsp:spPr>
        <a:xfrm>
          <a:off x="717693" y="654112"/>
          <a:ext cx="3095020" cy="36412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F55A03-3D4D-420F-9566-0DAD758EA784}">
      <dsp:nvSpPr>
        <dsp:cNvPr id="0" name=""/>
        <dsp:cNvSpPr/>
      </dsp:nvSpPr>
      <dsp:spPr>
        <a:xfrm>
          <a:off x="717693" y="790861"/>
          <a:ext cx="227371" cy="2273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5EDB42-5A7D-4A70-99C8-39C5E3F97286}">
      <dsp:nvSpPr>
        <dsp:cNvPr id="0" name=""/>
        <dsp:cNvSpPr/>
      </dsp:nvSpPr>
      <dsp:spPr>
        <a:xfrm>
          <a:off x="717693" y="0"/>
          <a:ext cx="3095020" cy="654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800" kern="1200" dirty="0" smtClean="0"/>
            <a:t>Краткорочни </a:t>
          </a:r>
          <a:endParaRPr lang="bs-Latn-BA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800" kern="1200" dirty="0" smtClean="0"/>
            <a:t>д</a:t>
          </a:r>
          <a:r>
            <a:rPr lang="bs-Latn-BA" sz="1800" kern="1200" dirty="0" smtClean="0"/>
            <a:t>o </a:t>
          </a:r>
          <a:r>
            <a:rPr lang="bs-Latn-BA" sz="1800" kern="1200" dirty="0"/>
            <a:t>1 </a:t>
          </a:r>
          <a:r>
            <a:rPr lang="sr-Cyrl-BA" sz="1800" kern="1200" dirty="0" smtClean="0"/>
            <a:t>године</a:t>
          </a:r>
          <a:endParaRPr lang="en-US" sz="1800" kern="1200" dirty="0"/>
        </a:p>
      </dsp:txBody>
      <dsp:txXfrm>
        <a:off x="717693" y="0"/>
        <a:ext cx="3095020" cy="654112"/>
      </dsp:txXfrm>
    </dsp:sp>
    <dsp:sp modelId="{2B339316-A8F5-4492-B760-EFDBA93DE00B}">
      <dsp:nvSpPr>
        <dsp:cNvPr id="0" name=""/>
        <dsp:cNvSpPr/>
      </dsp:nvSpPr>
      <dsp:spPr>
        <a:xfrm>
          <a:off x="677936" y="2294780"/>
          <a:ext cx="227365" cy="2273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875778-20CF-4F95-8885-F522E1FC3E86}">
      <dsp:nvSpPr>
        <dsp:cNvPr id="0" name=""/>
        <dsp:cNvSpPr/>
      </dsp:nvSpPr>
      <dsp:spPr>
        <a:xfrm>
          <a:off x="934344" y="1169544"/>
          <a:ext cx="2878368" cy="2716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sr-Cyrl-BA" sz="20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Плаћање рачуна на вријеме</a:t>
          </a:r>
          <a:r>
            <a:rPr kumimoji="0" lang="hr-BA" sz="20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, </a:t>
          </a:r>
          <a:r>
            <a:rPr kumimoji="0" lang="sr-Cyrl-BA" sz="20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посјећивање новог рресторана</a:t>
          </a:r>
          <a:r>
            <a:rPr kumimoji="0" lang="hr-BA" sz="20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, </a:t>
          </a:r>
          <a:r>
            <a:rPr kumimoji="0" lang="sr-Cyrl-BA" sz="20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одлазак на концерт</a:t>
          </a:r>
          <a:r>
            <a:rPr kumimoji="0" lang="hr-BA" sz="20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, </a:t>
          </a:r>
          <a:r>
            <a:rPr kumimoji="0" lang="sr-Cyrl-BA" sz="20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куповина одјевног предмета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34344" y="1169544"/>
        <a:ext cx="2878368" cy="2716374"/>
      </dsp:txXfrm>
    </dsp:sp>
    <dsp:sp modelId="{27E48C03-7446-4AD9-A749-2A2DFC584FB9}">
      <dsp:nvSpPr>
        <dsp:cNvPr id="0" name=""/>
        <dsp:cNvSpPr/>
      </dsp:nvSpPr>
      <dsp:spPr>
        <a:xfrm>
          <a:off x="3967464" y="654112"/>
          <a:ext cx="3095020" cy="364120"/>
        </a:xfrm>
        <a:prstGeom prst="rect">
          <a:avLst/>
        </a:prstGeom>
        <a:solidFill>
          <a:schemeClr val="accent1">
            <a:shade val="80000"/>
            <a:hueOff val="223096"/>
            <a:satOff val="-4529"/>
            <a:lumOff val="15339"/>
            <a:alphaOff val="0"/>
          </a:schemeClr>
        </a:solidFill>
        <a:ln w="22225" cap="rnd" cmpd="sng" algn="ctr">
          <a:solidFill>
            <a:schemeClr val="accent1">
              <a:shade val="80000"/>
              <a:hueOff val="223096"/>
              <a:satOff val="-4529"/>
              <a:lumOff val="153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D90479-7553-4DA1-AD0F-D1852C9B0FC9}">
      <dsp:nvSpPr>
        <dsp:cNvPr id="0" name=""/>
        <dsp:cNvSpPr/>
      </dsp:nvSpPr>
      <dsp:spPr>
        <a:xfrm>
          <a:off x="3967464" y="790861"/>
          <a:ext cx="227371" cy="2273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223096"/>
              <a:satOff val="-4529"/>
              <a:lumOff val="153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E007D0-97B1-4992-B073-F2CA8E666E12}">
      <dsp:nvSpPr>
        <dsp:cNvPr id="0" name=""/>
        <dsp:cNvSpPr/>
      </dsp:nvSpPr>
      <dsp:spPr>
        <a:xfrm>
          <a:off x="3967464" y="0"/>
          <a:ext cx="3095020" cy="654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800" kern="1200" dirty="0" smtClean="0"/>
            <a:t>Средњорочни</a:t>
          </a:r>
          <a:endParaRPr lang="bs-Latn-BA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800" kern="1200" dirty="0" smtClean="0"/>
            <a:t> </a:t>
          </a:r>
          <a:r>
            <a:rPr lang="bs-Latn-BA" sz="1800" kern="1200" dirty="0"/>
            <a:t>1-5 </a:t>
          </a:r>
          <a:r>
            <a:rPr lang="sr-Cyrl-BA" sz="1800" kern="1200" dirty="0" smtClean="0"/>
            <a:t>године</a:t>
          </a:r>
          <a:endParaRPr lang="en-US" sz="1800" kern="1200" dirty="0"/>
        </a:p>
      </dsp:txBody>
      <dsp:txXfrm>
        <a:off x="3967464" y="0"/>
        <a:ext cx="3095020" cy="654112"/>
      </dsp:txXfrm>
    </dsp:sp>
    <dsp:sp modelId="{EA5DE94C-25CE-4752-BDC7-0C5F1D1469C4}">
      <dsp:nvSpPr>
        <dsp:cNvPr id="0" name=""/>
        <dsp:cNvSpPr/>
      </dsp:nvSpPr>
      <dsp:spPr>
        <a:xfrm>
          <a:off x="3940960" y="2296499"/>
          <a:ext cx="227365" cy="2273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223096"/>
              <a:satOff val="-4529"/>
              <a:lumOff val="153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A7C4D6-6AF1-4CB5-BF64-9444E40E94FA}">
      <dsp:nvSpPr>
        <dsp:cNvPr id="0" name=""/>
        <dsp:cNvSpPr/>
      </dsp:nvSpPr>
      <dsp:spPr>
        <a:xfrm>
          <a:off x="4184116" y="1169544"/>
          <a:ext cx="2878368" cy="2666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sr-Cyrl-BA" sz="1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Љетовање са пријатељима</a:t>
          </a:r>
          <a:r>
            <a:rPr kumimoji="0" lang="hr-BA" sz="1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, </a:t>
          </a:r>
          <a:r>
            <a:rPr kumimoji="0" lang="sr-Cyrl-BA" sz="1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набавка новог компјутера</a:t>
          </a:r>
          <a:r>
            <a:rPr kumimoji="0" lang="hr-BA" sz="1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, </a:t>
          </a:r>
          <a:r>
            <a:rPr kumimoji="0" lang="sr-Cyrl-BA" sz="1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упис новог курса за стицање вјештине</a:t>
          </a:r>
          <a:r>
            <a:rPr kumimoji="0" lang="hr-BA" sz="1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, </a:t>
          </a:r>
          <a:r>
            <a:rPr kumimoji="0" lang="sr-Cyrl-BA" sz="1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студенска</a:t>
          </a:r>
          <a:r>
            <a:rPr kumimoji="0" lang="hr-BA" sz="1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/</a:t>
          </a:r>
          <a:r>
            <a:rPr kumimoji="0" lang="sr-Cyrl-BA" sz="1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ученичка размјена</a:t>
          </a:r>
          <a:endParaRPr lang="en-US" sz="1800" kern="1200" dirty="0"/>
        </a:p>
      </dsp:txBody>
      <dsp:txXfrm>
        <a:off x="4184116" y="1169544"/>
        <a:ext cx="2878368" cy="2666804"/>
      </dsp:txXfrm>
    </dsp:sp>
    <dsp:sp modelId="{EF608F23-4D05-495E-B515-D4384F07425D}">
      <dsp:nvSpPr>
        <dsp:cNvPr id="0" name=""/>
        <dsp:cNvSpPr/>
      </dsp:nvSpPr>
      <dsp:spPr>
        <a:xfrm>
          <a:off x="7217236" y="654112"/>
          <a:ext cx="3095020" cy="364120"/>
        </a:xfrm>
        <a:prstGeom prst="rect">
          <a:avLst/>
        </a:prstGeom>
        <a:solidFill>
          <a:schemeClr val="accent1">
            <a:shade val="80000"/>
            <a:hueOff val="446191"/>
            <a:satOff val="-9058"/>
            <a:lumOff val="30677"/>
            <a:alphaOff val="0"/>
          </a:schemeClr>
        </a:solidFill>
        <a:ln w="22225" cap="rnd" cmpd="sng" algn="ctr">
          <a:solidFill>
            <a:schemeClr val="accent1">
              <a:shade val="80000"/>
              <a:hueOff val="446191"/>
              <a:satOff val="-9058"/>
              <a:lumOff val="306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C6D4AB-8E0C-4C9B-861F-1F0E4546F036}">
      <dsp:nvSpPr>
        <dsp:cNvPr id="0" name=""/>
        <dsp:cNvSpPr/>
      </dsp:nvSpPr>
      <dsp:spPr>
        <a:xfrm>
          <a:off x="7217236" y="790861"/>
          <a:ext cx="227371" cy="2273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446191"/>
              <a:satOff val="-9058"/>
              <a:lumOff val="306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2D9682-03DA-49EF-A1C2-EA8350C99487}">
      <dsp:nvSpPr>
        <dsp:cNvPr id="0" name=""/>
        <dsp:cNvSpPr/>
      </dsp:nvSpPr>
      <dsp:spPr>
        <a:xfrm>
          <a:off x="7217236" y="0"/>
          <a:ext cx="3095020" cy="654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800" kern="1200" dirty="0" smtClean="0"/>
            <a:t>Дугорочни</a:t>
          </a:r>
          <a:r>
            <a:rPr lang="bs-Latn-BA" sz="1800" kern="1200" dirty="0" smtClean="0"/>
            <a:t> </a:t>
          </a:r>
          <a:endParaRPr lang="bs-Latn-BA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800" kern="1200" dirty="0" smtClean="0"/>
            <a:t>преко</a:t>
          </a:r>
          <a:r>
            <a:rPr lang="bs-Latn-BA" sz="1800" kern="1200" dirty="0" smtClean="0"/>
            <a:t> </a:t>
          </a:r>
          <a:r>
            <a:rPr lang="bs-Latn-BA" sz="1800" kern="1200" dirty="0"/>
            <a:t>5 </a:t>
          </a:r>
          <a:r>
            <a:rPr lang="sr-Cyrl-BA" sz="1800" kern="1200" dirty="0" smtClean="0"/>
            <a:t>година</a:t>
          </a:r>
          <a:endParaRPr lang="en-US" sz="1800" kern="1200" dirty="0"/>
        </a:p>
      </dsp:txBody>
      <dsp:txXfrm>
        <a:off x="7217236" y="0"/>
        <a:ext cx="3095020" cy="654112"/>
      </dsp:txXfrm>
    </dsp:sp>
    <dsp:sp modelId="{FB4447A8-C8EB-451C-9A7E-A6EB3598BC9B}">
      <dsp:nvSpPr>
        <dsp:cNvPr id="0" name=""/>
        <dsp:cNvSpPr/>
      </dsp:nvSpPr>
      <dsp:spPr>
        <a:xfrm>
          <a:off x="7217236" y="2348908"/>
          <a:ext cx="227365" cy="2273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446191"/>
              <a:satOff val="-9058"/>
              <a:lumOff val="306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B6034D-94ED-4BB7-A052-EC3267C89857}">
      <dsp:nvSpPr>
        <dsp:cNvPr id="0" name=""/>
        <dsp:cNvSpPr/>
      </dsp:nvSpPr>
      <dsp:spPr>
        <a:xfrm>
          <a:off x="7433887" y="1169544"/>
          <a:ext cx="2878368" cy="2586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sr-Cyrl-BA" sz="1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Куповина аутомобила</a:t>
          </a:r>
          <a:r>
            <a:rPr kumimoji="0" lang="hr-BA" sz="1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, </a:t>
          </a:r>
          <a:r>
            <a:rPr kumimoji="0" lang="sr-Cyrl-BA" sz="1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улагање у студиј</a:t>
          </a:r>
          <a:r>
            <a:rPr kumimoji="0" lang="hr-BA" sz="1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, </a:t>
          </a:r>
          <a:r>
            <a:rPr kumimoji="0" lang="sr-Cyrl-BA" sz="1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средства за обрт или унапређење пословања</a:t>
          </a:r>
          <a:r>
            <a:rPr kumimoji="0" lang="hr-BA" sz="1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,  </a:t>
          </a:r>
          <a:r>
            <a:rPr kumimoji="0" lang="sr-Cyrl-BA" sz="1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штедња за куповину сопственог стана</a:t>
          </a:r>
          <a:r>
            <a:rPr kumimoji="0" lang="hr-BA" sz="1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</a:t>
          </a:r>
          <a:endParaRPr lang="bs-Latn-BA" sz="1800" kern="1200" dirty="0"/>
        </a:p>
      </dsp:txBody>
      <dsp:txXfrm>
        <a:off x="7433887" y="1169544"/>
        <a:ext cx="2878368" cy="2586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80697-91BC-48B6-89CB-F90EAE9991B1}" type="datetimeFigureOut">
              <a:rPr lang="bs-Latn-BA" smtClean="0"/>
              <a:t>2.11.2021.</a:t>
            </a:fld>
            <a:endParaRPr lang="bs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s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2CA0-1E54-49B2-AFF3-F93DE4957F35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217946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bh.ba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39">
            <a:extLst>
              <a:ext uri="{FF2B5EF4-FFF2-40B4-BE49-F238E27FC236}">
                <a16:creationId xmlns:a16="http://schemas.microsoft.com/office/drawing/2014/main" id="{7140C5F6-42D5-4D5D-9636-0329EEFBA1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002233" y="1282436"/>
            <a:ext cx="6546300" cy="19311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D8F4D7-5FCB-47A1-813C-517104B6D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70" y="5241093"/>
            <a:ext cx="3626158" cy="643643"/>
          </a:xfrm>
          <a:prstGeom prst="rect">
            <a:avLst/>
          </a:prstGeom>
        </p:spPr>
      </p:pic>
      <p:sp>
        <p:nvSpPr>
          <p:cNvPr id="51" name="Rectangle 41">
            <a:extLst>
              <a:ext uri="{FF2B5EF4-FFF2-40B4-BE49-F238E27FC236}">
                <a16:creationId xmlns:a16="http://schemas.microsoft.com/office/drawing/2014/main" id="{457E30F7-3253-4621-AB18-6A383D3A38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498" y="4267831"/>
            <a:ext cx="7552502" cy="2590169"/>
          </a:xfrm>
          <a:prstGeom prst="rect">
            <a:avLst/>
          </a:prstGeom>
          <a:solidFill>
            <a:srgbClr val="46535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9842" y="4571122"/>
            <a:ext cx="6591957" cy="103790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r-Cyrl-BA" sz="3300" dirty="0" smtClean="0">
                <a:solidFill>
                  <a:srgbClr val="FFFFFF"/>
                </a:solidFill>
              </a:rPr>
              <a:t>ВЈЕШТИНА</a:t>
            </a:r>
            <a:r>
              <a:rPr lang="bs-Latn-BA" sz="3300" dirty="0" smtClean="0">
                <a:solidFill>
                  <a:srgbClr val="FFFFFF"/>
                </a:solidFill>
              </a:rPr>
              <a:t> </a:t>
            </a:r>
            <a:r>
              <a:rPr lang="sr-Cyrl-BA" sz="3300" dirty="0" smtClean="0">
                <a:solidFill>
                  <a:srgbClr val="FFFFFF"/>
                </a:solidFill>
              </a:rPr>
              <a:t>управљања</a:t>
            </a:r>
            <a:r>
              <a:rPr lang="bs-Latn-BA" sz="3300" dirty="0" smtClean="0">
                <a:solidFill>
                  <a:srgbClr val="FFFFFF"/>
                </a:solidFill>
              </a:rPr>
              <a:t> </a:t>
            </a:r>
            <a:r>
              <a:rPr lang="sr-Cyrl-BA" sz="3300" dirty="0" smtClean="0">
                <a:solidFill>
                  <a:srgbClr val="FFFFFF"/>
                </a:solidFill>
              </a:rPr>
              <a:t>личним финансијама</a:t>
            </a:r>
            <a:endParaRPr lang="en-US" sz="33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9842" y="5666704"/>
            <a:ext cx="6591957" cy="462998"/>
          </a:xfrm>
        </p:spPr>
        <p:txBody>
          <a:bodyPr>
            <a:normAutofit/>
          </a:bodyPr>
          <a:lstStyle/>
          <a:p>
            <a:r>
              <a:rPr lang="bs-Latn-BA" dirty="0">
                <a:solidFill>
                  <a:schemeClr val="bg1"/>
                </a:solidFill>
              </a:rPr>
              <a:t>ОСНОВНО ШТО ТРЕБАТЕ ЗНАТИ</a:t>
            </a:r>
          </a:p>
        </p:txBody>
      </p:sp>
      <p:sp>
        <p:nvSpPr>
          <p:cNvPr id="52" name="Rectangle 43">
            <a:extLst>
              <a:ext uri="{FF2B5EF4-FFF2-40B4-BE49-F238E27FC236}">
                <a16:creationId xmlns:a16="http://schemas.microsoft.com/office/drawing/2014/main" id="{B305829B-9491-4F93-8853-9BCABA78FD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20158"/>
            <a:ext cx="1218895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Rectangle 45">
            <a:extLst>
              <a:ext uri="{FF2B5EF4-FFF2-40B4-BE49-F238E27FC236}">
                <a16:creationId xmlns:a16="http://schemas.microsoft.com/office/drawing/2014/main" id="{51F966F2-031A-4EA8-B214-62BED34FFE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1359" y="-460"/>
            <a:ext cx="91440" cy="685800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8EF9EC-E089-4F50-AD68-90C68B03A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911" y="1551916"/>
            <a:ext cx="1865538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73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03C76-EE0A-494F-912C-24C9FDDC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 smtClean="0"/>
              <a:t>КОРАК ПО КОРАК..</a:t>
            </a:r>
            <a:r>
              <a:rPr lang="bs-Latn-BA" b="1" dirty="0" smtClean="0"/>
              <a:t> </a:t>
            </a:r>
            <a:r>
              <a:rPr lang="sr-Cyrl-BA" b="1" dirty="0" smtClean="0"/>
              <a:t>ДО ЛИЧНОГ БУЏЕТА</a:t>
            </a:r>
            <a:endParaRPr lang="bs-Latn-BA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6796327"/>
              </p:ext>
            </p:extLst>
          </p:nvPr>
        </p:nvGraphicFramePr>
        <p:xfrm>
          <a:off x="1381125" y="2284413"/>
          <a:ext cx="9429750" cy="3633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618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393BC-9B47-4D12-B9AE-A1FDD7FF5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dirty="0" smtClean="0">
                <a:solidFill>
                  <a:schemeClr val="tx1"/>
                </a:solidFill>
              </a:rPr>
              <a:t>ЛИЧНИ БУЏЕТ ЈЕ ПРАКТИЧНА ПОМОЋ ДА БУДЕМО ОДГОВОРНИЈИ У ФИНАНСИЈСКОМ ПОНАШАЊУ</a:t>
            </a:r>
            <a:endParaRPr lang="bs-Latn-BA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C25C74D9-EDA8-45F3-8AC8-6A23777763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4823526"/>
              </p:ext>
            </p:extLst>
          </p:nvPr>
        </p:nvGraphicFramePr>
        <p:xfrm>
          <a:off x="581025" y="1890876"/>
          <a:ext cx="11029950" cy="4264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339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9">
            <a:extLst>
              <a:ext uri="{FF2B5EF4-FFF2-40B4-BE49-F238E27FC236}">
                <a16:creationId xmlns:a16="http://schemas.microsoft.com/office/drawing/2014/main" id="{88C97474-5879-4DB5-B4F3-F0357104BC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7D2AF00E-D433-4047-863F-BCB69CEC3C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601200"/>
            <a:ext cx="7498616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53AF29-7B82-4719-A745-CE41F0F20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2822" y="938022"/>
            <a:ext cx="6658013" cy="1188720"/>
          </a:xfrm>
        </p:spPr>
        <p:txBody>
          <a:bodyPr>
            <a:normAutofit/>
          </a:bodyPr>
          <a:lstStyle/>
          <a:p>
            <a:r>
              <a:rPr lang="sr-Cyrl-BA" dirty="0" smtClean="0">
                <a:solidFill>
                  <a:schemeClr val="tx1"/>
                </a:solidFill>
              </a:rPr>
              <a:t>Зашто су циљеви важни?</a:t>
            </a:r>
            <a:endParaRPr lang="bs-Latn-BA" dirty="0">
              <a:solidFill>
                <a:srgbClr val="FFFFFF"/>
              </a:solidFill>
            </a:endParaRP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0997DBEA-6DFC-457A-9850-E53505354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79446CF5-953A-4916-BFF4-F5558E5C23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77B945C-B433-4DFF-9A67-A5C9257E47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9" descr="C:\Users\PC1\AppData\Local\Microsoft\Windows\Temporary Internet Files\Content.IE5\S4L2P9D9\MC900431631[1].png">
            <a:extLst>
              <a:ext uri="{FF2B5EF4-FFF2-40B4-BE49-F238E27FC236}">
                <a16:creationId xmlns:a16="http://schemas.microsoft.com/office/drawing/2014/main" id="{7E6353E5-F2DF-4979-ABA7-4CBB7781E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700" y="2049354"/>
            <a:ext cx="3053422" cy="305342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0363C-52D2-4AE0-809D-A0D3E6396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2822" y="2340864"/>
            <a:ext cx="6658013" cy="3793237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"/>
            </a:pPr>
            <a:r>
              <a:rPr lang="sr-Cyrl-BA" altLang="sr-Latn-RS" sz="1800" dirty="0" smtClean="0"/>
              <a:t>Постављање јасних и реалних циљева добијате мотив да мијењате навике и настојите их реализовати</a:t>
            </a:r>
            <a:r>
              <a:rPr lang="hr-BA" altLang="sr-Latn-RS" sz="1800" dirty="0" smtClean="0"/>
              <a:t> </a:t>
            </a:r>
            <a:endParaRPr lang="hr-BA" altLang="sr-Latn-RS" sz="1800" dirty="0"/>
          </a:p>
          <a:p>
            <a:pPr eaLnBrk="1" hangingPunct="1">
              <a:buFont typeface="Wingdings" panose="05000000000000000000" pitchFamily="2" charset="2"/>
              <a:buChar char=""/>
            </a:pPr>
            <a:r>
              <a:rPr lang="sr-Cyrl-BA" altLang="sr-Latn-RS" sz="1800" dirty="0" smtClean="0"/>
              <a:t>Циљеви дају мотивацију да се одговорније односимо према новцу</a:t>
            </a:r>
            <a:r>
              <a:rPr lang="bs-Latn-BA" altLang="sr-Latn-RS" sz="1800" dirty="0" smtClean="0"/>
              <a:t>, </a:t>
            </a:r>
            <a:r>
              <a:rPr lang="sr-Cyrl-BA" altLang="sr-Latn-RS" sz="1800" dirty="0" smtClean="0"/>
              <a:t>уче нас приоритетима у потрошњи</a:t>
            </a:r>
            <a:endParaRPr lang="hr-BA" altLang="sr-Latn-RS" sz="1800" dirty="0"/>
          </a:p>
          <a:p>
            <a:pPr eaLnBrk="1" hangingPunct="1">
              <a:buFont typeface="Wingdings" panose="05000000000000000000" pitchFamily="2" charset="2"/>
              <a:buChar char=""/>
            </a:pPr>
            <a:r>
              <a:rPr lang="sr-Cyrl-BA" altLang="sr-Latn-RS" sz="1800" dirty="0" smtClean="0"/>
              <a:t>Добро је дефинисати краткорочне</a:t>
            </a:r>
            <a:r>
              <a:rPr lang="hr-BA" altLang="sr-Latn-RS" sz="1800" dirty="0" smtClean="0"/>
              <a:t>, </a:t>
            </a:r>
            <a:r>
              <a:rPr lang="sr-Cyrl-BA" altLang="sr-Latn-RS" sz="1800" dirty="0" smtClean="0"/>
              <a:t>средњерочне и дугорочне циљеве</a:t>
            </a:r>
            <a:endParaRPr lang="hr-BA" altLang="sr-Latn-RS" sz="1800" dirty="0"/>
          </a:p>
          <a:p>
            <a:pPr eaLnBrk="1" hangingPunct="1">
              <a:buFont typeface="Wingdings" panose="05000000000000000000" pitchFamily="2" charset="2"/>
              <a:buChar char=""/>
            </a:pPr>
            <a:r>
              <a:rPr lang="sr-Cyrl-BA" altLang="sr-Latn-RS" sz="1800" dirty="0" smtClean="0"/>
              <a:t>Циљеви треба да прате финансијске могућности и животне потребе</a:t>
            </a:r>
            <a:endParaRPr lang="hr-BA" altLang="sr-Latn-RS" sz="1800" dirty="0"/>
          </a:p>
          <a:p>
            <a:endParaRPr lang="bs-Latn-B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645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FABBCE0-E08C-4BBE-9FD2-E2B253D4D5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F8151C-C8B8-46E6-95F1-C79E8C8A7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sr-Cyrl-B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ШТА МОЖЕ БИТИ ЦИЉ?</a:t>
            </a:r>
            <a:endParaRPr lang="bs-Latn-B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426BAC-43D6-468E-B6FF-167034D5CE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6072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B02D80E-5995-4C54-8387-5893C2C894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6083C8-1401-4950-AF56-E2FAFE42D6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1D45CD41-E489-43C0-9ECD-4579696337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9756144"/>
              </p:ext>
            </p:extLst>
          </p:nvPr>
        </p:nvGraphicFramePr>
        <p:xfrm>
          <a:off x="581025" y="234156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621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0336D-2008-4B71-B772-5CB5F94DA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КАКО ОСТВАРИТИ ЦИЉЕВЕ, ОСИМ ШТО САМ ИХ ДЕФИНИСАО/ЛА?</a:t>
            </a:r>
            <a:endParaRPr lang="bs-Latn-BA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A14FC81C-D0CC-40A7-ADF5-E12A11D233D0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457200" indent="-457200">
              <a:spcBef>
                <a:spcPts val="1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1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SzPct val="80000"/>
              <a:buFontTx/>
              <a:buNone/>
            </a:pPr>
            <a:r>
              <a:rPr lang="sr-Cyrl-BA" altLang="sr-Latn-RS" sz="3000" b="1" dirty="0" smtClean="0"/>
              <a:t>Буџет можемо повећати на два начина</a:t>
            </a:r>
            <a:r>
              <a:rPr lang="hr-BA" altLang="sr-Latn-RS" sz="3000" b="1" dirty="0" smtClean="0"/>
              <a:t>:</a:t>
            </a:r>
            <a:endParaRPr lang="hr-BA" altLang="sr-Latn-RS" sz="3000" b="1" dirty="0"/>
          </a:p>
          <a:p>
            <a:pPr eaLnBrk="1" hangingPunct="1">
              <a:buClr>
                <a:srgbClr val="8FCB17"/>
              </a:buClr>
              <a:buSzPct val="80000"/>
              <a:buFont typeface="Wingdings" panose="05000000000000000000" pitchFamily="2" charset="2"/>
              <a:buNone/>
            </a:pPr>
            <a:endParaRPr lang="hr-BA" altLang="sr-Latn-RS" dirty="0"/>
          </a:p>
          <a:p>
            <a:pPr eaLnBrk="1" hangingPunct="1">
              <a:buClr>
                <a:srgbClr val="8FCB17"/>
              </a:buClr>
              <a:buSzPct val="80000"/>
              <a:buFont typeface="Wingdings" panose="05000000000000000000" pitchFamily="2" charset="2"/>
              <a:buNone/>
            </a:pPr>
            <a:endParaRPr lang="hr-BA" altLang="sr-Latn-RS" dirty="0"/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3AC7C1C3-398F-4CF8-8AB2-645908AE1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886200"/>
            <a:ext cx="3352800" cy="1428750"/>
          </a:xfrm>
          <a:prstGeom prst="upArrowCallout">
            <a:avLst>
              <a:gd name="adj1" fmla="val 25009"/>
              <a:gd name="adj2" fmla="val 24999"/>
              <a:gd name="adj3" fmla="val 25000"/>
              <a:gd name="adj4" fmla="val 64977"/>
            </a:avLst>
          </a:prstGeom>
          <a:solidFill>
            <a:srgbClr val="FFC000"/>
          </a:solidFill>
          <a:ln w="50760" cap="sq">
            <a:solidFill>
              <a:srgbClr val="FFFFF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spcBef>
                <a:spcPts val="1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1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r>
              <a:rPr lang="sr-Cyrl-BA" altLang="sr-Latn-RS" sz="2000" b="1" dirty="0" smtClean="0"/>
              <a:t>ПОВЕЋАЊЕМ ПРИХОДА</a:t>
            </a:r>
            <a:endParaRPr lang="hr-BA" altLang="sr-Latn-RS" sz="2000" b="1" dirty="0"/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F31CC7E3-13D6-41A6-8D0B-9E8EC6D21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0934" y="4290134"/>
            <a:ext cx="3352800" cy="1428750"/>
          </a:xfrm>
          <a:prstGeom prst="downArrowCallout">
            <a:avLst>
              <a:gd name="adj1" fmla="val 25009"/>
              <a:gd name="adj2" fmla="val 24999"/>
              <a:gd name="adj3" fmla="val 25000"/>
              <a:gd name="adj4" fmla="val 64977"/>
            </a:avLst>
          </a:prstGeom>
          <a:solidFill>
            <a:srgbClr val="FF0000"/>
          </a:solidFill>
          <a:ln w="50760" cap="sq">
            <a:solidFill>
              <a:srgbClr val="FFFFF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spcBef>
                <a:spcPts val="1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1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r>
              <a:rPr lang="sr-Cyrl-BA" altLang="sr-Latn-RS" sz="2000" b="1" dirty="0" smtClean="0">
                <a:solidFill>
                  <a:srgbClr val="FFFFFF"/>
                </a:solidFill>
              </a:rPr>
              <a:t>СМАЊЕЊЕМ ТРОШКОВА</a:t>
            </a:r>
            <a:endParaRPr lang="hr-BA" altLang="sr-Latn-RS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270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751CB9-7B25-4EB8-9A6F-82F822549F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317383-CF3B-4B02-9512-BECBEF6362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D4C7A0-6DF2-4F2D-A45D-F111582974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F3943D-BCB6-4B31-809D-A005686483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373A6F-2E1F-4613-8E1D-D68057D29F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01200"/>
            <a:ext cx="3707477" cy="562497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4149D9-03FB-4290-BC73-B3EAEF3FD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5"/>
            <a:ext cx="3409783" cy="1300365"/>
          </a:xfrm>
        </p:spPr>
        <p:txBody>
          <a:bodyPr>
            <a:normAutofit fontScale="90000"/>
          </a:bodyPr>
          <a:lstStyle/>
          <a:p>
            <a:r>
              <a:rPr lang="sr-Cyrl-BA" sz="2600" dirty="0" smtClean="0">
                <a:solidFill>
                  <a:srgbClr val="FFFFFF"/>
                </a:solidFill>
              </a:rPr>
              <a:t>УМАЊЕЊЕ ТРОШКОВА</a:t>
            </a:r>
            <a:r>
              <a:rPr lang="bs-Latn-BA" sz="2600" dirty="0" smtClean="0">
                <a:solidFill>
                  <a:srgbClr val="FFFFFF"/>
                </a:solidFill>
              </a:rPr>
              <a:t> – </a:t>
            </a:r>
            <a:r>
              <a:rPr lang="sr-Cyrl-BA" sz="2600" dirty="0" smtClean="0">
                <a:solidFill>
                  <a:srgbClr val="FFFFFF"/>
                </a:solidFill>
              </a:rPr>
              <a:t>ЛАКО ПРИМЈЕЊИВ ПРИМЈЕР</a:t>
            </a:r>
            <a:endParaRPr lang="bs-Latn-BA" sz="26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469DC-7F9B-4CAB-945B-F83B0EA03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55" y="2177142"/>
            <a:ext cx="3409782" cy="3823607"/>
          </a:xfrm>
        </p:spPr>
        <p:txBody>
          <a:bodyPr>
            <a:normAutofit/>
          </a:bodyPr>
          <a:lstStyle/>
          <a:p>
            <a:r>
              <a:rPr lang="sr-Cyrl-BA" altLang="sr-Latn-RS" dirty="0" smtClean="0">
                <a:solidFill>
                  <a:srgbClr val="FFFFFF"/>
                </a:solidFill>
              </a:rPr>
              <a:t>Кућански апарати енергетског разреда </a:t>
            </a:r>
            <a:r>
              <a:rPr lang="hr-BA" altLang="sr-Latn-RS" dirty="0" smtClean="0">
                <a:solidFill>
                  <a:srgbClr val="FFFFFF"/>
                </a:solidFill>
              </a:rPr>
              <a:t>A </a:t>
            </a:r>
            <a:r>
              <a:rPr lang="sr-Cyrl-BA" altLang="sr-Latn-RS" dirty="0" smtClean="0">
                <a:solidFill>
                  <a:srgbClr val="FFFFFF"/>
                </a:solidFill>
              </a:rPr>
              <a:t>троше </a:t>
            </a:r>
            <a:r>
              <a:rPr lang="hr-BA" altLang="sr-Latn-RS" dirty="0" smtClean="0">
                <a:solidFill>
                  <a:srgbClr val="FFFFFF"/>
                </a:solidFill>
              </a:rPr>
              <a:t>40</a:t>
            </a:r>
            <a:r>
              <a:rPr lang="hr-BA" altLang="sr-Latn-RS" dirty="0">
                <a:solidFill>
                  <a:srgbClr val="FFFFFF"/>
                </a:solidFill>
              </a:rPr>
              <a:t>% </a:t>
            </a:r>
            <a:r>
              <a:rPr lang="sr-Cyrl-BA" altLang="sr-Latn-RS" dirty="0" smtClean="0">
                <a:solidFill>
                  <a:srgbClr val="FFFFFF"/>
                </a:solidFill>
              </a:rPr>
              <a:t>мање енергије од истих уређаја Д разреда</a:t>
            </a:r>
            <a:r>
              <a:rPr lang="hr-BA" altLang="sr-Latn-RS" dirty="0" smtClean="0">
                <a:solidFill>
                  <a:srgbClr val="FFFFFF"/>
                </a:solidFill>
              </a:rPr>
              <a:t> (</a:t>
            </a:r>
            <a:r>
              <a:rPr lang="sr-Cyrl-BA" altLang="sr-Latn-RS" dirty="0" smtClean="0">
                <a:solidFill>
                  <a:srgbClr val="FFFFFF"/>
                </a:solidFill>
              </a:rPr>
              <a:t>постоји</a:t>
            </a:r>
            <a:r>
              <a:rPr lang="hr-BA" altLang="sr-Latn-RS" dirty="0" smtClean="0">
                <a:solidFill>
                  <a:srgbClr val="FFFFFF"/>
                </a:solidFill>
              </a:rPr>
              <a:t> </a:t>
            </a:r>
            <a:r>
              <a:rPr lang="hr-BA" altLang="sr-Latn-RS" dirty="0">
                <a:solidFill>
                  <a:srgbClr val="FFFFFF"/>
                </a:solidFill>
              </a:rPr>
              <a:t>7 </a:t>
            </a:r>
            <a:r>
              <a:rPr lang="sr-Cyrl-BA" altLang="sr-Latn-RS" dirty="0" smtClean="0">
                <a:solidFill>
                  <a:srgbClr val="FFFFFF"/>
                </a:solidFill>
              </a:rPr>
              <a:t>разреда</a:t>
            </a:r>
            <a:r>
              <a:rPr lang="hr-BA" altLang="sr-Latn-RS" dirty="0" smtClean="0">
                <a:solidFill>
                  <a:srgbClr val="FFFFFF"/>
                </a:solidFill>
              </a:rPr>
              <a:t>)</a:t>
            </a:r>
            <a:endParaRPr lang="hr-BA" altLang="sr-Latn-R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bs-Latn-BA" b="1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118" y="941722"/>
            <a:ext cx="4869727" cy="497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269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74A19-B25E-43AD-BA34-61F07198D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dirty="0" smtClean="0"/>
              <a:t>НАЧИНИ ПОВЕЋАЊА ПРИХОДА</a:t>
            </a:r>
            <a:endParaRPr lang="bs-Latn-B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A54E6-48E3-4FEA-B553-343BC9697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"/>
            </a:pPr>
            <a:r>
              <a:rPr lang="sr-Cyrl-BA" altLang="sr-Latn-RS" sz="1800" dirty="0" smtClean="0"/>
              <a:t>Повремени уговори</a:t>
            </a:r>
            <a:endParaRPr lang="hr-BA" altLang="sr-Latn-RS" sz="1800" dirty="0"/>
          </a:p>
          <a:p>
            <a:pPr eaLnBrk="1" hangingPunct="1">
              <a:buFont typeface="Wingdings" panose="05000000000000000000" pitchFamily="2" charset="2"/>
              <a:buChar char=""/>
            </a:pPr>
            <a:r>
              <a:rPr lang="sr-Cyrl-BA" altLang="sr-Latn-RS" sz="1800" dirty="0" smtClean="0"/>
              <a:t>Стицање нових знања и вјештина</a:t>
            </a:r>
          </a:p>
          <a:p>
            <a:pPr eaLnBrk="1" hangingPunct="1">
              <a:buFont typeface="Wingdings" panose="05000000000000000000" pitchFamily="2" charset="2"/>
              <a:buChar char=""/>
            </a:pPr>
            <a:r>
              <a:rPr lang="sr-Cyrl-BA" altLang="sr-Latn-RS" sz="1800" dirty="0" smtClean="0"/>
              <a:t>Уновчавање хобија</a:t>
            </a:r>
            <a:endParaRPr lang="hr-BA" altLang="sr-Latn-RS" sz="1800" dirty="0"/>
          </a:p>
          <a:p>
            <a:pPr eaLnBrk="1" hangingPunct="1">
              <a:buFont typeface="Wingdings" panose="05000000000000000000" pitchFamily="2" charset="2"/>
              <a:buChar char=""/>
            </a:pPr>
            <a:r>
              <a:rPr lang="sr-Cyrl-BA" altLang="sr-Latn-RS" sz="1800" dirty="0" smtClean="0"/>
              <a:t>Продаја непотребне имовине</a:t>
            </a:r>
            <a:endParaRPr lang="hr-BA" altLang="sr-Latn-RS" sz="1800" dirty="0"/>
          </a:p>
          <a:p>
            <a:pPr eaLnBrk="1" hangingPunct="1">
              <a:buFont typeface="Wingdings" panose="05000000000000000000" pitchFamily="2" charset="2"/>
              <a:buChar char=""/>
            </a:pPr>
            <a:r>
              <a:rPr lang="sr-Cyrl-BA" altLang="sr-Latn-RS" sz="1800" dirty="0" smtClean="0"/>
              <a:t>Улагање у обрте</a:t>
            </a:r>
            <a:r>
              <a:rPr lang="hr-BA" altLang="sr-Latn-RS" sz="1800" dirty="0" smtClean="0"/>
              <a:t>/</a:t>
            </a:r>
            <a:r>
              <a:rPr lang="sr-Cyrl-BA" altLang="sr-Latn-RS" sz="1800" dirty="0" smtClean="0"/>
              <a:t>бизнисе</a:t>
            </a:r>
            <a:endParaRPr lang="hr-BA" altLang="sr-Latn-RS" sz="1800" dirty="0"/>
          </a:p>
          <a:p>
            <a:pPr eaLnBrk="1" hangingPunct="1">
              <a:buFont typeface="Wingdings" panose="05000000000000000000" pitchFamily="2" charset="2"/>
              <a:buChar char=""/>
            </a:pPr>
            <a:r>
              <a:rPr lang="sr-Cyrl-BA" altLang="sr-Latn-RS" sz="1800" dirty="0" smtClean="0"/>
              <a:t>Изнамљивање стамбених простора</a:t>
            </a:r>
            <a:endParaRPr lang="hr-BA" altLang="sr-Latn-RS" sz="1800" dirty="0"/>
          </a:p>
          <a:p>
            <a:pPr eaLnBrk="1" hangingPunct="1">
              <a:buFont typeface="Wingdings" panose="05000000000000000000" pitchFamily="2" charset="2"/>
              <a:buChar char=""/>
            </a:pPr>
            <a:r>
              <a:rPr lang="sr-Cyrl-BA" altLang="sr-Latn-RS" sz="1800" dirty="0" smtClean="0"/>
              <a:t>Кориштење повољних услуга</a:t>
            </a:r>
            <a:endParaRPr lang="hr-BA" altLang="sr-Latn-RS" sz="1800" dirty="0"/>
          </a:p>
          <a:p>
            <a:endParaRPr lang="bs-Latn-BA" dirty="0"/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85EE6F0F-0382-40DA-A296-4253F558E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383" y="3007310"/>
            <a:ext cx="3352800" cy="1428750"/>
          </a:xfrm>
          <a:prstGeom prst="upArrowCallout">
            <a:avLst>
              <a:gd name="adj1" fmla="val 25009"/>
              <a:gd name="adj2" fmla="val 24999"/>
              <a:gd name="adj3" fmla="val 25000"/>
              <a:gd name="adj4" fmla="val 64977"/>
            </a:avLst>
          </a:prstGeom>
          <a:solidFill>
            <a:srgbClr val="FFC000"/>
          </a:solidFill>
          <a:ln w="50760" cap="sq">
            <a:solidFill>
              <a:srgbClr val="FFFFF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spcBef>
                <a:spcPts val="1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1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r>
              <a:rPr lang="sr-Cyrl-BA" altLang="sr-Latn-RS" sz="2000" b="1" dirty="0" smtClean="0"/>
              <a:t>ПОВЕЋАЊЕ ПРИХОДА</a:t>
            </a:r>
            <a:endParaRPr lang="hr-BA" altLang="sr-Latn-RS" sz="2000" b="1" dirty="0"/>
          </a:p>
        </p:txBody>
      </p:sp>
    </p:spTree>
    <p:extLst>
      <p:ext uri="{BB962C8B-B14F-4D97-AF65-F5344CB8AC3E}">
        <p14:creationId xmlns:p14="http://schemas.microsoft.com/office/powerpoint/2010/main" val="2651361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74A19-B25E-43AD-BA34-61F07198D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НАЧИНИ СМАЊЕЊА ТРОШКОВА</a:t>
            </a:r>
            <a:endParaRPr lang="bs-Latn-B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A54E6-48E3-4FEA-B553-343BC9697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" panose="05000000000000000000" pitchFamily="2" charset="2"/>
              <a:buChar char=""/>
            </a:pPr>
            <a:r>
              <a:rPr lang="sr-Cyrl-BA" altLang="sr-Latn-RS" sz="1800" dirty="0" smtClean="0"/>
              <a:t>Промијенити и</a:t>
            </a:r>
            <a:r>
              <a:rPr lang="hr-BA" altLang="sr-Latn-RS" sz="1800" dirty="0" smtClean="0"/>
              <a:t> „</a:t>
            </a:r>
            <a:r>
              <a:rPr lang="sr-Cyrl-BA" altLang="sr-Latn-RS" sz="1800" dirty="0" smtClean="0"/>
              <a:t>преварити</a:t>
            </a:r>
            <a:r>
              <a:rPr lang="hr-BA" altLang="sr-Latn-RS" sz="1800" dirty="0" smtClean="0"/>
              <a:t>” </a:t>
            </a:r>
            <a:r>
              <a:rPr lang="sr-Cyrl-BA" altLang="sr-Latn-RS" sz="1800" dirty="0" smtClean="0"/>
              <a:t>навике</a:t>
            </a:r>
            <a:r>
              <a:rPr lang="hr-BA" altLang="sr-Latn-RS" sz="1800" dirty="0" smtClean="0"/>
              <a:t>...</a:t>
            </a:r>
            <a:endParaRPr lang="hr-BA" altLang="sr-Latn-RS" sz="1800" dirty="0"/>
          </a:p>
          <a:p>
            <a:pPr algn="just" eaLnBrk="1" hangingPunct="1">
              <a:buFont typeface="Wingdings" panose="05000000000000000000" pitchFamily="2" charset="2"/>
              <a:buChar char=""/>
            </a:pPr>
            <a:r>
              <a:rPr lang="sr-Cyrl-BA" altLang="sr-Latn-RS" sz="1800" dirty="0" smtClean="0"/>
              <a:t>Информисати се о понудама и повољности услуга на тржишту</a:t>
            </a:r>
            <a:endParaRPr lang="hr-BA" altLang="sr-Latn-RS" sz="1800" dirty="0"/>
          </a:p>
          <a:p>
            <a:pPr algn="just" eaLnBrk="1" hangingPunct="1">
              <a:buFont typeface="Wingdings" panose="05000000000000000000" pitchFamily="2" charset="2"/>
              <a:buChar char=""/>
            </a:pPr>
            <a:r>
              <a:rPr lang="sr-Cyrl-BA" altLang="sr-Latn-RS" sz="1800" dirty="0" smtClean="0"/>
              <a:t>Стално имати на уму циљ који желите постићи</a:t>
            </a:r>
            <a:endParaRPr lang="hr-BA" altLang="sr-Latn-RS" sz="1800" dirty="0"/>
          </a:p>
          <a:p>
            <a:pPr algn="just" eaLnBrk="1" hangingPunct="1">
              <a:buFont typeface="Wingdings" panose="05000000000000000000" pitchFamily="2" charset="2"/>
              <a:buChar char=""/>
            </a:pPr>
            <a:r>
              <a:rPr lang="sr-Cyrl-BA" altLang="sr-Latn-RS" sz="1800" dirty="0" smtClean="0"/>
              <a:t>Не подлећи моћи маркентинга </a:t>
            </a:r>
            <a:r>
              <a:rPr lang="hr-BA" altLang="sr-Latn-RS" sz="1800" dirty="0" smtClean="0"/>
              <a:t>„</a:t>
            </a:r>
            <a:r>
              <a:rPr lang="sr-Cyrl-BA" altLang="sr-Latn-RS" sz="1800" dirty="0" smtClean="0"/>
              <a:t>мора се имати</a:t>
            </a:r>
            <a:r>
              <a:rPr lang="hr-BA" altLang="sr-Latn-RS" sz="1800" dirty="0" smtClean="0"/>
              <a:t>“</a:t>
            </a:r>
            <a:endParaRPr lang="hr-BA" altLang="sr-Latn-RS" sz="1800" dirty="0"/>
          </a:p>
          <a:p>
            <a:pPr algn="just" eaLnBrk="1" hangingPunct="1">
              <a:buFont typeface="Wingdings" panose="05000000000000000000" pitchFamily="2" charset="2"/>
              <a:buChar char=""/>
            </a:pPr>
            <a:r>
              <a:rPr lang="sr-Cyrl-BA" altLang="sr-Latn-RS" sz="1800" dirty="0" smtClean="0"/>
              <a:t>Пратити продајне акције трговаца како би жељени производ био доступан по повољнијој цијени</a:t>
            </a:r>
            <a:r>
              <a:rPr lang="hr-BA" altLang="sr-Latn-RS" sz="1800" dirty="0" smtClean="0"/>
              <a:t> </a:t>
            </a:r>
            <a:endParaRPr lang="hr-BA" altLang="sr-Latn-RS" sz="1800" dirty="0"/>
          </a:p>
          <a:p>
            <a:pPr algn="just" eaLnBrk="1" hangingPunct="1">
              <a:buFont typeface="Wingdings" panose="05000000000000000000" pitchFamily="2" charset="2"/>
              <a:buChar char=""/>
            </a:pPr>
            <a:r>
              <a:rPr lang="sr-Cyrl-BA" altLang="sr-Latn-RS" sz="1800" dirty="0" smtClean="0"/>
              <a:t>За сваки трошак треба планирати износ и придржавати се плана</a:t>
            </a:r>
            <a:endParaRPr lang="hr-BA" altLang="sr-Latn-RS" sz="1800" dirty="0"/>
          </a:p>
          <a:p>
            <a:pPr algn="just" eaLnBrk="1" hangingPunct="1">
              <a:buFont typeface="Wingdings" panose="05000000000000000000" pitchFamily="2" charset="2"/>
              <a:buChar char=""/>
            </a:pPr>
            <a:r>
              <a:rPr lang="sr-Cyrl-BA" altLang="sr-Latn-RS" sz="1800" dirty="0" smtClean="0">
                <a:solidFill>
                  <a:schemeClr val="accent1">
                    <a:lumMod val="50000"/>
                  </a:schemeClr>
                </a:solidFill>
              </a:rPr>
              <a:t>Размотрити начине уштеде за сваку ставку трошкова</a:t>
            </a:r>
            <a:endParaRPr lang="hr-BA" altLang="sr-Latn-RS" sz="1800" dirty="0"/>
          </a:p>
          <a:p>
            <a:pPr algn="just" eaLnBrk="1" hangingPunct="1">
              <a:buFont typeface="Wingdings" panose="05000000000000000000" pitchFamily="2" charset="2"/>
              <a:buChar char=""/>
            </a:pPr>
            <a:r>
              <a:rPr lang="sr-Cyrl-BA" altLang="sr-Latn-RS" sz="1800" dirty="0" smtClean="0"/>
              <a:t>Изазивати себе са новим циљевима и задацима</a:t>
            </a:r>
            <a:endParaRPr lang="hr-BA" altLang="sr-Latn-RS" sz="1800" dirty="0"/>
          </a:p>
          <a:p>
            <a:pPr algn="just" eaLnBrk="1" hangingPunct="1">
              <a:buFont typeface="Wingdings" panose="05000000000000000000" pitchFamily="2" charset="2"/>
              <a:buChar char=""/>
            </a:pPr>
            <a:endParaRPr lang="hr-BA" altLang="sr-Latn-RS" sz="1800" dirty="0"/>
          </a:p>
          <a:p>
            <a:endParaRPr lang="bs-Latn-BA" dirty="0"/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DEAF2D70-5154-46D5-B224-DFB498D5C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383" y="3429000"/>
            <a:ext cx="3352800" cy="1428750"/>
          </a:xfrm>
          <a:prstGeom prst="downArrowCallout">
            <a:avLst>
              <a:gd name="adj1" fmla="val 25009"/>
              <a:gd name="adj2" fmla="val 24999"/>
              <a:gd name="adj3" fmla="val 25000"/>
              <a:gd name="adj4" fmla="val 64977"/>
            </a:avLst>
          </a:prstGeom>
          <a:solidFill>
            <a:srgbClr val="FF0000"/>
          </a:solidFill>
          <a:ln w="50760" cap="sq">
            <a:solidFill>
              <a:srgbClr val="FFFFF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spcBef>
                <a:spcPts val="1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1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r>
              <a:rPr lang="sr-Cyrl-BA" altLang="sr-Latn-RS" sz="2000" b="1" dirty="0" smtClean="0">
                <a:solidFill>
                  <a:srgbClr val="FFFFFF"/>
                </a:solidFill>
              </a:rPr>
              <a:t>СМАЊЕЊЕ ТРОШКОВА</a:t>
            </a:r>
            <a:endParaRPr lang="hr-BA" altLang="sr-Latn-RS" sz="2000" b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00928" y="5095875"/>
            <a:ext cx="6186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u="sng" dirty="0" smtClean="0">
                <a:solidFill>
                  <a:schemeClr val="accent2">
                    <a:lumMod val="50000"/>
                  </a:schemeClr>
                </a:solidFill>
              </a:rPr>
              <a:t>Закључак</a:t>
            </a:r>
            <a:r>
              <a:rPr lang="bs-Latn-BA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bs-Latn-BA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sr-Cyrl-BA" dirty="0" smtClean="0">
                <a:solidFill>
                  <a:schemeClr val="accent2">
                    <a:lumMod val="50000"/>
                  </a:schemeClr>
                </a:solidFill>
              </a:rPr>
              <a:t>Ниједна одлука</a:t>
            </a:r>
            <a:r>
              <a:rPr lang="bs-Latn-BA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bs-Latn-BA" dirty="0">
                <a:solidFill>
                  <a:schemeClr val="accent2">
                    <a:lumMod val="50000"/>
                  </a:schemeClr>
                </a:solidFill>
              </a:rPr>
              <a:t>a </a:t>
            </a:r>
            <a:r>
              <a:rPr lang="sr-Cyrl-BA" dirty="0" smtClean="0">
                <a:solidFill>
                  <a:schemeClr val="accent2">
                    <a:lumMod val="50000"/>
                  </a:schemeClr>
                </a:solidFill>
              </a:rPr>
              <a:t>поготово финансијска</a:t>
            </a:r>
            <a:r>
              <a:rPr lang="bs-Latn-BA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sr-Cyrl-BA" dirty="0" smtClean="0">
                <a:solidFill>
                  <a:schemeClr val="accent2">
                    <a:lumMod val="50000"/>
                  </a:schemeClr>
                </a:solidFill>
              </a:rPr>
              <a:t>се не доноси на брзину</a:t>
            </a:r>
            <a:r>
              <a:rPr lang="bs-Latn-BA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bs-Latn-BA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59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359" y="702156"/>
            <a:ext cx="11029616" cy="1188720"/>
          </a:xfrm>
        </p:spPr>
        <p:txBody>
          <a:bodyPr/>
          <a:lstStyle/>
          <a:p>
            <a:r>
              <a:rPr lang="sr-Cyrl-BA" dirty="0" smtClean="0"/>
              <a:t>ВРСТЕ ЦИЉЕВА</a:t>
            </a:r>
            <a:endParaRPr lang="en-US" dirty="0"/>
          </a:p>
        </p:txBody>
      </p:sp>
      <p:graphicFrame>
        <p:nvGraphicFramePr>
          <p:cNvPr id="4" name="Content Placeholder 2" descr="timeline">
            <a:extLst>
              <a:ext uri="{FF2B5EF4-FFF2-40B4-BE49-F238E27FC236}">
                <a16:creationId xmlns:a16="http://schemas.microsoft.com/office/drawing/2014/main" id="{FF3F0D82-0AA6-45C3-8367-955CBFA02E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7131827"/>
              </p:ext>
            </p:extLst>
          </p:nvPr>
        </p:nvGraphicFramePr>
        <p:xfrm>
          <a:off x="581025" y="2341563"/>
          <a:ext cx="11029950" cy="3890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784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ED2F4-B81E-484C-8A81-879C0325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7985"/>
            <a:ext cx="11029616" cy="1188720"/>
          </a:xfrm>
        </p:spPr>
        <p:txBody>
          <a:bodyPr>
            <a:normAutofit/>
          </a:bodyPr>
          <a:lstStyle/>
          <a:p>
            <a:r>
              <a:rPr lang="sr-Cyrl-BA" dirty="0" smtClean="0"/>
              <a:t>КАДА САГЛЕДАМО ЛИЧНЕ ФИНАНСИЈЕ, ОНДА И ВИДИМО МОГУЋНОСТИ УШТЕДЕ</a:t>
            </a:r>
            <a:r>
              <a:rPr lang="bs-Latn-BA" dirty="0" smtClean="0"/>
              <a:t> </a:t>
            </a:r>
            <a:endParaRPr lang="bs-Latn-BA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A4F1BD7-6FE1-48BF-AF9E-21614789FF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0853582"/>
              </p:ext>
            </p:extLst>
          </p:nvPr>
        </p:nvGraphicFramePr>
        <p:xfrm>
          <a:off x="1156252" y="1716705"/>
          <a:ext cx="9879496" cy="52055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60032">
                  <a:extLst>
                    <a:ext uri="{9D8B030D-6E8A-4147-A177-3AD203B41FA5}">
                      <a16:colId xmlns:a16="http://schemas.microsoft.com/office/drawing/2014/main" val="2870053928"/>
                    </a:ext>
                  </a:extLst>
                </a:gridCol>
                <a:gridCol w="3819464">
                  <a:extLst>
                    <a:ext uri="{9D8B030D-6E8A-4147-A177-3AD203B41FA5}">
                      <a16:colId xmlns:a16="http://schemas.microsoft.com/office/drawing/2014/main" val="1682299631"/>
                    </a:ext>
                  </a:extLst>
                </a:gridCol>
              </a:tblGrid>
              <a:tr h="188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BA" sz="1100" dirty="0" smtClean="0">
                          <a:effectLst/>
                          <a:latin typeface="+mn-lt"/>
                        </a:rPr>
                        <a:t>ПРИХОДИ</a:t>
                      </a:r>
                      <a:endParaRPr lang="bs-Latn-BA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BA" sz="1100">
                          <a:effectLst/>
                          <a:latin typeface="+mn-lt"/>
                        </a:rPr>
                        <a:t>1,130</a:t>
                      </a:r>
                      <a:endParaRPr lang="bs-Latn-BA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extLst>
                  <a:ext uri="{0D108BD9-81ED-4DB2-BD59-A6C34878D82A}">
                    <a16:rowId xmlns:a16="http://schemas.microsoft.com/office/drawing/2014/main" val="3833872684"/>
                  </a:ext>
                </a:extLst>
              </a:tr>
              <a:tr h="188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BA" sz="1100" dirty="0" smtClean="0">
                          <a:effectLst/>
                          <a:latin typeface="+mn-lt"/>
                        </a:rPr>
                        <a:t>Мјесечна</a:t>
                      </a:r>
                      <a:r>
                        <a:rPr lang="sr-Cyrl-BA" sz="1100" baseline="0" dirty="0" smtClean="0">
                          <a:effectLst/>
                          <a:latin typeface="+mn-lt"/>
                        </a:rPr>
                        <a:t> примања</a:t>
                      </a:r>
                      <a:endParaRPr lang="bs-Latn-BA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BA" sz="1100">
                          <a:effectLst/>
                          <a:latin typeface="+mn-lt"/>
                        </a:rPr>
                        <a:t>1,130</a:t>
                      </a:r>
                      <a:endParaRPr lang="bs-Latn-BA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extLst>
                  <a:ext uri="{0D108BD9-81ED-4DB2-BD59-A6C34878D82A}">
                    <a16:rowId xmlns:a16="http://schemas.microsoft.com/office/drawing/2014/main" val="782794149"/>
                  </a:ext>
                </a:extLst>
              </a:tr>
              <a:tr h="188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s-Latn-BA" sz="1100" dirty="0" smtClean="0">
                          <a:effectLst/>
                          <a:latin typeface="+mn-lt"/>
                        </a:rPr>
                        <a:t>O</a:t>
                      </a:r>
                      <a:r>
                        <a:rPr lang="sr-Cyrl-BA" sz="1100" dirty="0" smtClean="0">
                          <a:effectLst/>
                          <a:latin typeface="+mn-lt"/>
                        </a:rPr>
                        <a:t>стали приходи</a:t>
                      </a:r>
                      <a:r>
                        <a:rPr lang="bs-Latn-BA" sz="1100" dirty="0" smtClean="0">
                          <a:effectLst/>
                          <a:latin typeface="+mn-lt"/>
                        </a:rPr>
                        <a:t> (</a:t>
                      </a:r>
                      <a:r>
                        <a:rPr lang="sr-Cyrl-BA" sz="1100" dirty="0" smtClean="0">
                          <a:effectLst/>
                          <a:latin typeface="+mn-lt"/>
                        </a:rPr>
                        <a:t>регрес</a:t>
                      </a:r>
                      <a:r>
                        <a:rPr lang="bs-Latn-BA" sz="1100" dirty="0" smtClean="0">
                          <a:effectLst/>
                          <a:latin typeface="+mn-lt"/>
                        </a:rPr>
                        <a:t>, </a:t>
                      </a:r>
                      <a:r>
                        <a:rPr lang="sr-Cyrl-BA" sz="1100" dirty="0" smtClean="0">
                          <a:effectLst/>
                          <a:latin typeface="+mn-lt"/>
                        </a:rPr>
                        <a:t>хонорарни рад</a:t>
                      </a:r>
                      <a:r>
                        <a:rPr lang="bs-Latn-BA" sz="1100" dirty="0" smtClean="0">
                          <a:effectLst/>
                          <a:latin typeface="+mn-lt"/>
                        </a:rPr>
                        <a:t>)</a:t>
                      </a:r>
                      <a:endParaRPr lang="bs-Latn-BA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BA" sz="1100">
                          <a:effectLst/>
                          <a:latin typeface="+mn-lt"/>
                        </a:rPr>
                        <a:t>0</a:t>
                      </a:r>
                      <a:endParaRPr lang="bs-Latn-BA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extLst>
                  <a:ext uri="{0D108BD9-81ED-4DB2-BD59-A6C34878D82A}">
                    <a16:rowId xmlns:a16="http://schemas.microsoft.com/office/drawing/2014/main" val="1606260197"/>
                  </a:ext>
                </a:extLst>
              </a:tr>
              <a:tr h="188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BA" sz="1100" dirty="0" smtClean="0">
                          <a:effectLst/>
                          <a:latin typeface="+mn-lt"/>
                        </a:rPr>
                        <a:t>РАСХОДИ</a:t>
                      </a:r>
                      <a:endParaRPr lang="bs-Latn-BA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BA" sz="1100">
                          <a:effectLst/>
                          <a:latin typeface="+mn-lt"/>
                        </a:rPr>
                        <a:t>1,130</a:t>
                      </a:r>
                      <a:endParaRPr lang="bs-Latn-BA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extLst>
                  <a:ext uri="{0D108BD9-81ED-4DB2-BD59-A6C34878D82A}">
                    <a16:rowId xmlns:a16="http://schemas.microsoft.com/office/drawing/2014/main" val="1827215427"/>
                  </a:ext>
                </a:extLst>
              </a:tr>
              <a:tr h="188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BA" sz="1100" dirty="0" smtClean="0">
                          <a:effectLst/>
                          <a:latin typeface="+mn-lt"/>
                        </a:rPr>
                        <a:t>Струја</a:t>
                      </a:r>
                      <a:endParaRPr lang="bs-Latn-BA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BA" sz="1100">
                          <a:effectLst/>
                          <a:latin typeface="+mn-lt"/>
                        </a:rPr>
                        <a:t>60</a:t>
                      </a:r>
                      <a:endParaRPr lang="bs-Latn-BA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extLst>
                  <a:ext uri="{0D108BD9-81ED-4DB2-BD59-A6C34878D82A}">
                    <a16:rowId xmlns:a16="http://schemas.microsoft.com/office/drawing/2014/main" val="1212624063"/>
                  </a:ext>
                </a:extLst>
              </a:tr>
              <a:tr h="188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BA" sz="1100" dirty="0" smtClean="0">
                          <a:effectLst/>
                          <a:latin typeface="+mn-lt"/>
                        </a:rPr>
                        <a:t>Вода</a:t>
                      </a:r>
                      <a:endParaRPr lang="bs-Latn-BA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BA" sz="1100">
                          <a:effectLst/>
                          <a:latin typeface="+mn-lt"/>
                        </a:rPr>
                        <a:t>30</a:t>
                      </a:r>
                      <a:endParaRPr lang="bs-Latn-BA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extLst>
                  <a:ext uri="{0D108BD9-81ED-4DB2-BD59-A6C34878D82A}">
                    <a16:rowId xmlns:a16="http://schemas.microsoft.com/office/drawing/2014/main" val="4071372513"/>
                  </a:ext>
                </a:extLst>
              </a:tr>
              <a:tr h="188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BA" sz="1100" dirty="0" smtClean="0">
                          <a:effectLst/>
                          <a:latin typeface="+mn-lt"/>
                        </a:rPr>
                        <a:t>Гријање</a:t>
                      </a:r>
                      <a:endParaRPr lang="bs-Latn-BA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BA" sz="1100">
                          <a:effectLst/>
                          <a:latin typeface="+mn-lt"/>
                        </a:rPr>
                        <a:t>50</a:t>
                      </a:r>
                      <a:endParaRPr lang="bs-Latn-BA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extLst>
                  <a:ext uri="{0D108BD9-81ED-4DB2-BD59-A6C34878D82A}">
                    <a16:rowId xmlns:a16="http://schemas.microsoft.com/office/drawing/2014/main" val="1109976954"/>
                  </a:ext>
                </a:extLst>
              </a:tr>
              <a:tr h="188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BA" sz="1100" dirty="0" smtClean="0">
                          <a:effectLst/>
                          <a:latin typeface="+mn-lt"/>
                        </a:rPr>
                        <a:t>Комуналне</a:t>
                      </a:r>
                      <a:r>
                        <a:rPr lang="sr-Cyrl-BA" sz="1100" baseline="0" dirty="0" smtClean="0">
                          <a:effectLst/>
                          <a:latin typeface="+mn-lt"/>
                        </a:rPr>
                        <a:t> услуге</a:t>
                      </a:r>
                      <a:endParaRPr lang="bs-Latn-BA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BA" sz="1100">
                          <a:effectLst/>
                          <a:latin typeface="+mn-lt"/>
                        </a:rPr>
                        <a:t>10</a:t>
                      </a:r>
                      <a:endParaRPr lang="bs-Latn-BA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extLst>
                  <a:ext uri="{0D108BD9-81ED-4DB2-BD59-A6C34878D82A}">
                    <a16:rowId xmlns:a16="http://schemas.microsoft.com/office/drawing/2014/main" val="4056351912"/>
                  </a:ext>
                </a:extLst>
              </a:tr>
              <a:tr h="2584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BA" sz="1100" dirty="0" smtClean="0">
                          <a:effectLst/>
                          <a:latin typeface="+mn-lt"/>
                        </a:rPr>
                        <a:t>Телефон</a:t>
                      </a:r>
                      <a:r>
                        <a:rPr lang="bs-Latn-BA" sz="1100" dirty="0" smtClean="0">
                          <a:effectLst/>
                          <a:latin typeface="+mn-lt"/>
                        </a:rPr>
                        <a:t> (</a:t>
                      </a:r>
                      <a:r>
                        <a:rPr lang="sr-Cyrl-BA" sz="1100" dirty="0" smtClean="0">
                          <a:effectLst/>
                          <a:latin typeface="+mn-lt"/>
                        </a:rPr>
                        <a:t>фиксни, мобите</a:t>
                      </a:r>
                      <a:r>
                        <a:rPr lang="bs-Latn-BA" sz="1100" dirty="0" smtClean="0">
                          <a:effectLst/>
                          <a:latin typeface="+mn-lt"/>
                        </a:rPr>
                        <a:t>)</a:t>
                      </a:r>
                      <a:endParaRPr lang="bs-Latn-BA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BA" sz="1100">
                          <a:effectLst/>
                          <a:latin typeface="+mn-lt"/>
                        </a:rPr>
                        <a:t>40</a:t>
                      </a:r>
                      <a:endParaRPr lang="bs-Latn-BA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extLst>
                  <a:ext uri="{0D108BD9-81ED-4DB2-BD59-A6C34878D82A}">
                    <a16:rowId xmlns:a16="http://schemas.microsoft.com/office/drawing/2014/main" val="75117253"/>
                  </a:ext>
                </a:extLst>
              </a:tr>
              <a:tr h="188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BA" sz="1100" dirty="0" smtClean="0">
                          <a:effectLst/>
                          <a:latin typeface="+mn-lt"/>
                        </a:rPr>
                        <a:t>Кабловска</a:t>
                      </a:r>
                      <a:r>
                        <a:rPr lang="bs-Latn-BA" sz="1100" dirty="0" smtClean="0">
                          <a:effectLst/>
                          <a:latin typeface="+mn-lt"/>
                        </a:rPr>
                        <a:t>, </a:t>
                      </a:r>
                      <a:r>
                        <a:rPr lang="sr-Cyrl-BA" sz="1100" dirty="0" smtClean="0">
                          <a:effectLst/>
                          <a:latin typeface="+mn-lt"/>
                        </a:rPr>
                        <a:t>Интернет</a:t>
                      </a:r>
                      <a:endParaRPr lang="bs-Latn-BA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BA" sz="1100">
                          <a:effectLst/>
                          <a:latin typeface="+mn-lt"/>
                        </a:rPr>
                        <a:t>40</a:t>
                      </a:r>
                      <a:endParaRPr lang="bs-Latn-BA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extLst>
                  <a:ext uri="{0D108BD9-81ED-4DB2-BD59-A6C34878D82A}">
                    <a16:rowId xmlns:a16="http://schemas.microsoft.com/office/drawing/2014/main" val="1558667017"/>
                  </a:ext>
                </a:extLst>
              </a:tr>
              <a:tr h="188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BA" sz="1100" dirty="0" smtClean="0">
                          <a:effectLst/>
                          <a:latin typeface="+mn-lt"/>
                        </a:rPr>
                        <a:t>Фиксни</a:t>
                      </a:r>
                      <a:r>
                        <a:rPr lang="sr-Cyrl-BA" sz="1100" baseline="0" dirty="0" smtClean="0">
                          <a:effectLst/>
                          <a:latin typeface="+mn-lt"/>
                        </a:rPr>
                        <a:t> трошкови за дјецу</a:t>
                      </a:r>
                      <a:endParaRPr lang="bs-Latn-BA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BA" sz="1100">
                          <a:effectLst/>
                          <a:latin typeface="+mn-lt"/>
                        </a:rPr>
                        <a:t>50</a:t>
                      </a:r>
                      <a:endParaRPr lang="bs-Latn-BA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extLst>
                  <a:ext uri="{0D108BD9-81ED-4DB2-BD59-A6C34878D82A}">
                    <a16:rowId xmlns:a16="http://schemas.microsoft.com/office/drawing/2014/main" val="1000591331"/>
                  </a:ext>
                </a:extLst>
              </a:tr>
              <a:tr h="188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BA" sz="1100" dirty="0" smtClean="0">
                          <a:effectLst/>
                          <a:latin typeface="+mn-lt"/>
                        </a:rPr>
                        <a:t>Храна</a:t>
                      </a:r>
                      <a:r>
                        <a:rPr lang="bs-Latn-BA" sz="1100" dirty="0" smtClean="0">
                          <a:effectLst/>
                          <a:latin typeface="+mn-lt"/>
                        </a:rPr>
                        <a:t>/</a:t>
                      </a:r>
                      <a:r>
                        <a:rPr lang="sr-Cyrl-BA" sz="1100" dirty="0" smtClean="0">
                          <a:effectLst/>
                          <a:latin typeface="+mn-lt"/>
                        </a:rPr>
                        <a:t>намирнице</a:t>
                      </a:r>
                      <a:endParaRPr lang="bs-Latn-BA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BA" sz="1100">
                          <a:effectLst/>
                          <a:latin typeface="+mn-lt"/>
                        </a:rPr>
                        <a:t>400</a:t>
                      </a:r>
                      <a:endParaRPr lang="bs-Latn-BA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extLst>
                  <a:ext uri="{0D108BD9-81ED-4DB2-BD59-A6C34878D82A}">
                    <a16:rowId xmlns:a16="http://schemas.microsoft.com/office/drawing/2014/main" val="1879831869"/>
                  </a:ext>
                </a:extLst>
              </a:tr>
              <a:tr h="188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BA" sz="1100" dirty="0" smtClean="0">
                          <a:effectLst/>
                          <a:latin typeface="+mn-lt"/>
                        </a:rPr>
                        <a:t>Хигијена</a:t>
                      </a:r>
                      <a:r>
                        <a:rPr lang="bs-Latn-BA" sz="1100" dirty="0" smtClean="0">
                          <a:effectLst/>
                          <a:latin typeface="+mn-lt"/>
                        </a:rPr>
                        <a:t>/ </a:t>
                      </a:r>
                      <a:r>
                        <a:rPr lang="sr-Cyrl-BA" sz="1100" dirty="0" smtClean="0">
                          <a:effectLst/>
                          <a:latin typeface="+mn-lt"/>
                        </a:rPr>
                        <a:t>Средства</a:t>
                      </a:r>
                      <a:r>
                        <a:rPr lang="sr-Cyrl-BA" sz="1100" baseline="0" dirty="0" smtClean="0">
                          <a:effectLst/>
                          <a:latin typeface="+mn-lt"/>
                        </a:rPr>
                        <a:t> за чишћење</a:t>
                      </a:r>
                      <a:endParaRPr lang="bs-Latn-BA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BA" sz="1100">
                          <a:effectLst/>
                          <a:latin typeface="+mn-lt"/>
                        </a:rPr>
                        <a:t>50</a:t>
                      </a:r>
                      <a:endParaRPr lang="bs-Latn-BA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extLst>
                  <a:ext uri="{0D108BD9-81ED-4DB2-BD59-A6C34878D82A}">
                    <a16:rowId xmlns:a16="http://schemas.microsoft.com/office/drawing/2014/main" val="1873466813"/>
                  </a:ext>
                </a:extLst>
              </a:tr>
              <a:tr h="188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BA" sz="1100" dirty="0" smtClean="0">
                          <a:effectLst/>
                          <a:latin typeface="+mn-lt"/>
                        </a:rPr>
                        <a:t>ОСТАЛИ</a:t>
                      </a:r>
                      <a:r>
                        <a:rPr lang="sr-Cyrl-BA" sz="1100" baseline="0" dirty="0" smtClean="0">
                          <a:effectLst/>
                          <a:latin typeface="+mn-lt"/>
                        </a:rPr>
                        <a:t> РАСХОДИ</a:t>
                      </a:r>
                      <a:endParaRPr lang="bs-Latn-BA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tc>
                  <a:txBody>
                    <a:bodyPr/>
                    <a:lstStyle/>
                    <a:p>
                      <a:pPr algn="l"/>
                      <a:endParaRPr lang="bs-Latn-BA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extLst>
                  <a:ext uri="{0D108BD9-81ED-4DB2-BD59-A6C34878D82A}">
                    <a16:rowId xmlns:a16="http://schemas.microsoft.com/office/drawing/2014/main" val="3679742300"/>
                  </a:ext>
                </a:extLst>
              </a:tr>
              <a:tr h="188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BA" sz="1100" dirty="0" smtClean="0">
                          <a:effectLst/>
                          <a:latin typeface="+mn-lt"/>
                        </a:rPr>
                        <a:t>Одјећа</a:t>
                      </a:r>
                      <a:r>
                        <a:rPr lang="sr-Cyrl-BA" sz="1100" baseline="0" dirty="0" smtClean="0">
                          <a:effectLst/>
                          <a:latin typeface="+mn-lt"/>
                        </a:rPr>
                        <a:t> и обућа</a:t>
                      </a:r>
                      <a:endParaRPr lang="bs-Latn-BA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BA" sz="1100">
                          <a:effectLst/>
                          <a:latin typeface="+mn-lt"/>
                        </a:rPr>
                        <a:t>100</a:t>
                      </a:r>
                      <a:endParaRPr lang="bs-Latn-BA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extLst>
                  <a:ext uri="{0D108BD9-81ED-4DB2-BD59-A6C34878D82A}">
                    <a16:rowId xmlns:a16="http://schemas.microsoft.com/office/drawing/2014/main" val="3834941106"/>
                  </a:ext>
                </a:extLst>
              </a:tr>
              <a:tr h="188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BA" sz="1100" dirty="0" smtClean="0">
                          <a:effectLst/>
                          <a:latin typeface="+mn-lt"/>
                        </a:rPr>
                        <a:t>Гориво</a:t>
                      </a:r>
                      <a:endParaRPr lang="bs-Latn-BA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BA" sz="1100">
                          <a:effectLst/>
                          <a:latin typeface="+mn-lt"/>
                        </a:rPr>
                        <a:t>80</a:t>
                      </a:r>
                      <a:endParaRPr lang="bs-Latn-BA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extLst>
                  <a:ext uri="{0D108BD9-81ED-4DB2-BD59-A6C34878D82A}">
                    <a16:rowId xmlns:a16="http://schemas.microsoft.com/office/drawing/2014/main" val="3578029095"/>
                  </a:ext>
                </a:extLst>
              </a:tr>
              <a:tr h="188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BA" sz="1100" dirty="0" smtClean="0">
                          <a:effectLst/>
                          <a:latin typeface="+mn-lt"/>
                        </a:rPr>
                        <a:t>Регистрација</a:t>
                      </a:r>
                      <a:r>
                        <a:rPr lang="sr-Cyrl-BA" sz="1100" baseline="0" dirty="0" smtClean="0">
                          <a:effectLst/>
                          <a:latin typeface="+mn-lt"/>
                        </a:rPr>
                        <a:t> возила</a:t>
                      </a:r>
                      <a:endParaRPr lang="bs-Latn-BA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BA" sz="1100" dirty="0">
                          <a:effectLst/>
                          <a:latin typeface="+mn-lt"/>
                        </a:rPr>
                        <a:t>40</a:t>
                      </a:r>
                      <a:endParaRPr lang="bs-Latn-BA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extLst>
                  <a:ext uri="{0D108BD9-81ED-4DB2-BD59-A6C34878D82A}">
                    <a16:rowId xmlns:a16="http://schemas.microsoft.com/office/drawing/2014/main" val="4019052456"/>
                  </a:ext>
                </a:extLst>
              </a:tr>
              <a:tr h="188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BA" sz="1100" dirty="0" smtClean="0">
                          <a:effectLst/>
                          <a:latin typeface="+mn-lt"/>
                        </a:rPr>
                        <a:t>Кредитне</a:t>
                      </a:r>
                      <a:r>
                        <a:rPr lang="sr-Cyrl-BA" sz="1100" baseline="0" dirty="0" smtClean="0">
                          <a:effectLst/>
                          <a:latin typeface="+mn-lt"/>
                        </a:rPr>
                        <a:t> картице</a:t>
                      </a:r>
                      <a:r>
                        <a:rPr lang="bs-Latn-BA" sz="1100" dirty="0" smtClean="0">
                          <a:effectLst/>
                          <a:latin typeface="+mn-lt"/>
                        </a:rPr>
                        <a:t>/</a:t>
                      </a:r>
                      <a:r>
                        <a:rPr lang="sr-Cyrl-BA" sz="1100" dirty="0" smtClean="0">
                          <a:effectLst/>
                          <a:latin typeface="+mn-lt"/>
                        </a:rPr>
                        <a:t>рата</a:t>
                      </a:r>
                      <a:r>
                        <a:rPr lang="sr-Cyrl-BA" sz="1100" baseline="0" dirty="0" smtClean="0">
                          <a:effectLst/>
                          <a:latin typeface="+mn-lt"/>
                        </a:rPr>
                        <a:t> кредита</a:t>
                      </a:r>
                      <a:endParaRPr lang="bs-Latn-BA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BA" sz="1100" dirty="0">
                          <a:effectLst/>
                          <a:latin typeface="+mn-lt"/>
                        </a:rPr>
                        <a:t>60</a:t>
                      </a:r>
                      <a:endParaRPr lang="bs-Latn-BA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extLst>
                  <a:ext uri="{0D108BD9-81ED-4DB2-BD59-A6C34878D82A}">
                    <a16:rowId xmlns:a16="http://schemas.microsoft.com/office/drawing/2014/main" val="2540913620"/>
                  </a:ext>
                </a:extLst>
              </a:tr>
              <a:tr h="188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BA" sz="1100" dirty="0" smtClean="0">
                          <a:effectLst/>
                          <a:latin typeface="+mn-lt"/>
                        </a:rPr>
                        <a:t>Прехрана</a:t>
                      </a:r>
                      <a:r>
                        <a:rPr lang="sr-Cyrl-BA" sz="1100" baseline="0" dirty="0" smtClean="0">
                          <a:effectLst/>
                          <a:latin typeface="+mn-lt"/>
                        </a:rPr>
                        <a:t> ван куће</a:t>
                      </a:r>
                      <a:endParaRPr lang="bs-Latn-BA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BA" sz="1100" dirty="0">
                          <a:effectLst/>
                          <a:latin typeface="+mn-lt"/>
                        </a:rPr>
                        <a:t>60</a:t>
                      </a:r>
                      <a:endParaRPr lang="bs-Latn-BA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extLst>
                  <a:ext uri="{0D108BD9-81ED-4DB2-BD59-A6C34878D82A}">
                    <a16:rowId xmlns:a16="http://schemas.microsoft.com/office/drawing/2014/main" val="3142675499"/>
                  </a:ext>
                </a:extLst>
              </a:tr>
              <a:tr h="188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BA" sz="1100" dirty="0" smtClean="0">
                          <a:effectLst/>
                          <a:latin typeface="+mn-lt"/>
                        </a:rPr>
                        <a:t>Лични</a:t>
                      </a:r>
                      <a:r>
                        <a:rPr lang="sr-Cyrl-BA" sz="1100" baseline="0" dirty="0" smtClean="0">
                          <a:effectLst/>
                          <a:latin typeface="+mn-lt"/>
                        </a:rPr>
                        <a:t> издаци</a:t>
                      </a:r>
                      <a:r>
                        <a:rPr lang="bs-Latn-BA" sz="1100" dirty="0" smtClean="0">
                          <a:effectLst/>
                          <a:latin typeface="+mn-lt"/>
                        </a:rPr>
                        <a:t> (</a:t>
                      </a:r>
                      <a:r>
                        <a:rPr lang="sr-Cyrl-BA" sz="1100" dirty="0" smtClean="0">
                          <a:effectLst/>
                          <a:latin typeface="+mn-lt"/>
                        </a:rPr>
                        <a:t>новине</a:t>
                      </a:r>
                      <a:r>
                        <a:rPr lang="bs-Latn-BA" sz="1100" dirty="0" smtClean="0">
                          <a:effectLst/>
                          <a:latin typeface="+mn-lt"/>
                        </a:rPr>
                        <a:t>, </a:t>
                      </a:r>
                      <a:r>
                        <a:rPr lang="sr-Cyrl-BA" sz="1100" dirty="0" smtClean="0">
                          <a:effectLst/>
                          <a:latin typeface="+mn-lt"/>
                        </a:rPr>
                        <a:t>фризер</a:t>
                      </a:r>
                      <a:r>
                        <a:rPr lang="bs-Latn-BA" sz="1100" dirty="0" smtClean="0">
                          <a:effectLst/>
                          <a:latin typeface="+mn-lt"/>
                        </a:rPr>
                        <a:t>, </a:t>
                      </a:r>
                      <a:r>
                        <a:rPr lang="sr-Cyrl-BA" sz="1100" dirty="0" smtClean="0">
                          <a:effectLst/>
                          <a:latin typeface="+mn-lt"/>
                        </a:rPr>
                        <a:t>фитнес</a:t>
                      </a:r>
                      <a:r>
                        <a:rPr lang="en-US" sz="1100" dirty="0" smtClean="0">
                          <a:effectLst/>
                          <a:latin typeface="+mn-lt"/>
                        </a:rPr>
                        <a:t>)</a:t>
                      </a:r>
                      <a:endParaRPr lang="bs-Latn-BA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BA" sz="1100" dirty="0">
                          <a:effectLst/>
                          <a:latin typeface="+mn-lt"/>
                        </a:rPr>
                        <a:t>60</a:t>
                      </a:r>
                      <a:endParaRPr lang="bs-Latn-BA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extLst>
                  <a:ext uri="{0D108BD9-81ED-4DB2-BD59-A6C34878D82A}">
                    <a16:rowId xmlns:a16="http://schemas.microsoft.com/office/drawing/2014/main" val="4123296251"/>
                  </a:ext>
                </a:extLst>
              </a:tr>
              <a:tr h="188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BA" sz="1050" dirty="0" smtClean="0">
                          <a:effectLst/>
                        </a:rPr>
                        <a:t>ПРИХОДИ</a:t>
                      </a:r>
                      <a:r>
                        <a:rPr lang="bs-Latn-BA" sz="1050" dirty="0" smtClean="0">
                          <a:effectLst/>
                        </a:rPr>
                        <a:t> </a:t>
                      </a:r>
                      <a:r>
                        <a:rPr lang="bs-Latn-BA" sz="1050" dirty="0">
                          <a:effectLst/>
                        </a:rPr>
                        <a:t>– </a:t>
                      </a:r>
                      <a:r>
                        <a:rPr lang="sr-Cyrl-BA" sz="1050" dirty="0" smtClean="0">
                          <a:effectLst/>
                        </a:rPr>
                        <a:t>РАСХОДИ</a:t>
                      </a:r>
                      <a:r>
                        <a:rPr lang="bs-Latn-BA" sz="1050" dirty="0" smtClean="0">
                          <a:effectLst/>
                        </a:rPr>
                        <a:t> </a:t>
                      </a:r>
                      <a:r>
                        <a:rPr lang="bs-Latn-BA" sz="1050" dirty="0">
                          <a:effectLst/>
                        </a:rPr>
                        <a:t>= </a:t>
                      </a:r>
                      <a:r>
                        <a:rPr lang="sr-Cyrl-BA" sz="1050" dirty="0" smtClean="0">
                          <a:effectLst/>
                        </a:rPr>
                        <a:t>МЈЕСЕЧНИ ОСТАТАК</a:t>
                      </a:r>
                      <a:r>
                        <a:rPr lang="bs-Latn-BA" sz="1050" dirty="0" smtClean="0">
                          <a:effectLst/>
                        </a:rPr>
                        <a:t> </a:t>
                      </a:r>
                      <a:endParaRPr lang="bs-Latn-B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BA" sz="1050" dirty="0">
                          <a:effectLst/>
                        </a:rPr>
                        <a:t>0</a:t>
                      </a:r>
                      <a:endParaRPr lang="bs-Latn-B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extLst>
                  <a:ext uri="{0D108BD9-81ED-4DB2-BD59-A6C34878D82A}">
                    <a16:rowId xmlns:a16="http://schemas.microsoft.com/office/drawing/2014/main" val="1822841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5454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3B8DB28-FA7D-4C33-BBA2-6D73D0156D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pic>
        <p:nvPicPr>
          <p:cNvPr id="1026" name="Picture 2" descr="CBBH upgrades its statistics of foreign direct investments - FENA.NEWS">
            <a:extLst>
              <a:ext uri="{FF2B5EF4-FFF2-40B4-BE49-F238E27FC236}">
                <a16:creationId xmlns:a16="http://schemas.microsoft.com/office/drawing/2014/main" id="{9D4896C0-B31B-4437-8F77-93944A7C57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r="7201" b="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264FF5A0-304A-44DA-A4D4-A1E66D92FC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8" y="457200"/>
            <a:ext cx="7507224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D43769B-7D6E-4E76-B810-BEC3B774BB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7" y="597643"/>
            <a:ext cx="7503665" cy="5794689"/>
          </a:xfrm>
          <a:prstGeom prst="rect">
            <a:avLst/>
          </a:prstGeom>
          <a:solidFill>
            <a:srgbClr val="465359">
              <a:alpha val="9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EC13A-AB0B-4397-814E-EF3199EA5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856" y="1131195"/>
            <a:ext cx="7034288" cy="1247938"/>
          </a:xfrm>
        </p:spPr>
        <p:txBody>
          <a:bodyPr anchor="ctr">
            <a:normAutofit/>
          </a:bodyPr>
          <a:lstStyle/>
          <a:p>
            <a:r>
              <a:rPr lang="sr-Cyrl-BA" dirty="0">
                <a:solidFill>
                  <a:srgbClr val="FFFFFF"/>
                </a:solidFill>
              </a:rPr>
              <a:t>о</a:t>
            </a:r>
            <a:r>
              <a:rPr lang="bs-Latn-BA" dirty="0" smtClean="0">
                <a:solidFill>
                  <a:srgbClr val="FFFFFF"/>
                </a:solidFill>
              </a:rPr>
              <a:t> </a:t>
            </a:r>
            <a:r>
              <a:rPr lang="sr-Cyrl-BA" dirty="0" smtClean="0">
                <a:solidFill>
                  <a:srgbClr val="FFFFFF"/>
                </a:solidFill>
              </a:rPr>
              <a:t>централној банци босне и херцеговине</a:t>
            </a:r>
            <a:endParaRPr lang="bs-Latn-BA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3F32E-61BA-4569-961F-89D250B47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885" y="2438400"/>
            <a:ext cx="7037222" cy="3376252"/>
          </a:xfrm>
        </p:spPr>
        <p:txBody>
          <a:bodyPr>
            <a:normAutofit lnSpcReduction="10000"/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lang="sr-Cyrl-BA" sz="13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Централна банка Босне и Херцеговине је основана </a:t>
            </a:r>
            <a:r>
              <a:rPr lang="bs-Latn-BA" sz="13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20.06.1997</a:t>
            </a:r>
            <a:r>
              <a:rPr lang="bs-Latn-BA" sz="13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sr-Cyrl-BA" sz="13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године</a:t>
            </a:r>
            <a:r>
              <a:rPr lang="bs-Latn-BA" sz="13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BA" sz="13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Законом о Централној банци</a:t>
            </a:r>
            <a:r>
              <a:rPr lang="bs-Latn-BA" sz="13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Cyrl-BA" sz="13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 је усвојила Парламентарна скупштина БиХ</a:t>
            </a:r>
            <a:r>
              <a:rPr lang="bs-Latn-BA" sz="13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bs-Latn-BA" sz="13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lang="sr-Cyrl-BA" sz="13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Централна банка БиХ је почела са радом </a:t>
            </a:r>
            <a:r>
              <a:rPr lang="bs-Latn-BA" sz="13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11.08.1997</a:t>
            </a:r>
            <a:r>
              <a:rPr lang="bs-Latn-BA" sz="13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sr-Cyrl-BA" sz="13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године</a:t>
            </a:r>
            <a:r>
              <a:rPr lang="bs-Latn-BA" sz="13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bs-Latn-BA" sz="13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sr-Cyrl-BA" sz="13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Задатак Централне банке Босне и Херцеговине</a:t>
            </a:r>
            <a:r>
              <a:rPr lang="bs-Latn-BA" sz="13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BA" sz="13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јесте да брине да </a:t>
            </a:r>
            <a:r>
              <a:rPr lang="bs-Latn-BA" sz="13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KM </a:t>
            </a:r>
            <a:r>
              <a:rPr lang="sr-Cyrl-BA" sz="13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буде стабилна и сигурно средство плаћања</a:t>
            </a:r>
            <a:r>
              <a:rPr lang="bs-Latn-BA" sz="13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bs-Latn-BA" sz="13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sr-Cyrl-BA" sz="13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Централна банка БиХ обавља низ важних функција</a:t>
            </a:r>
            <a:r>
              <a:rPr lang="bs-Latn-BA" sz="13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bs-Latn-BA" sz="13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sr-Cyrl-BA" sz="13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оне се односе на монетарну политику</a:t>
            </a:r>
            <a:r>
              <a:rPr lang="bs-Latn-BA" sz="13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Cyrl-BA" sz="13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управљање девизним резервама</a:t>
            </a:r>
            <a:r>
              <a:rPr lang="bs-Latn-BA" sz="13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Cyrl-BA" sz="13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финансијску стабилност</a:t>
            </a:r>
            <a:r>
              <a:rPr lang="bs-Latn-BA" sz="13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Cyrl-BA" sz="13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одржавање платних система земље</a:t>
            </a:r>
            <a:r>
              <a:rPr lang="bs-Latn-BA" sz="13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Cyrl-BA" sz="13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издавање новчаница и кованица БиХ</a:t>
            </a:r>
            <a:r>
              <a:rPr lang="bs-Latn-BA" sz="13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Cyrl-BA" sz="13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прикупљање и објава статистичких података</a:t>
            </a:r>
            <a:r>
              <a:rPr lang="bs-Latn-BA" sz="13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Cyrl-BA" sz="13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међународна сарадња</a:t>
            </a:r>
            <a:r>
              <a:rPr lang="bs-Latn-BA" sz="13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Cyrl-BA" sz="13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улога фискалног агента и друштвено одговорна улога</a:t>
            </a:r>
            <a:r>
              <a:rPr lang="bs-Latn-BA" sz="13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  </a:t>
            </a:r>
            <a:endParaRPr lang="bs-Latn-BA" sz="13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sr-Cyrl-BA" sz="13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Финансијска едукација становништва је једна од новијих функција Централне банке Босне и Херцеговине</a:t>
            </a:r>
            <a:r>
              <a:rPr lang="bs-Latn-BA" sz="13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bs-Latn-BA" sz="13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sr-Cyrl-BA" sz="13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детаљније информације о раду и надлежностима Централне банке Босне и Херцеговине посјетити веб страницу</a:t>
            </a:r>
            <a:r>
              <a:rPr lang="bs-Latn-BA" sz="13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s-Latn-BA" sz="1300" u="sng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www.cbbh.ba</a:t>
            </a:r>
            <a:r>
              <a:rPr lang="bs-Latn-BA" sz="13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bs-Latn-BA" sz="13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0717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2">
            <a:extLst>
              <a:ext uri="{FF2B5EF4-FFF2-40B4-BE49-F238E27FC236}">
                <a16:creationId xmlns:a16="http://schemas.microsoft.com/office/drawing/2014/main" id="{88C97474-5879-4DB5-B4F3-F0357104BC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24">
            <a:extLst>
              <a:ext uri="{FF2B5EF4-FFF2-40B4-BE49-F238E27FC236}">
                <a16:creationId xmlns:a16="http://schemas.microsoft.com/office/drawing/2014/main" id="{7D2AF00E-D433-4047-863F-BCB69CEC3C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601200"/>
            <a:ext cx="7498616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4DDC3-5FB6-4694-9534-CC02FE786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2822" y="938022"/>
            <a:ext cx="6658013" cy="1188720"/>
          </a:xfrm>
        </p:spPr>
        <p:txBody>
          <a:bodyPr>
            <a:normAutofit/>
          </a:bodyPr>
          <a:lstStyle/>
          <a:p>
            <a:r>
              <a:rPr lang="sr-Cyrl-BA" dirty="0" smtClean="0">
                <a:solidFill>
                  <a:srgbClr val="FFFFFF"/>
                </a:solidFill>
              </a:rPr>
              <a:t>ВАЖНО ЈЕ ПОНАШАТИ СЕ ОДГОВОРНО ПРЕМА НОВЦУ</a:t>
            </a:r>
            <a:endParaRPr lang="bs-Latn-BA" dirty="0">
              <a:solidFill>
                <a:srgbClr val="FFFFFF"/>
              </a:solidFill>
            </a:endParaRPr>
          </a:p>
        </p:txBody>
      </p:sp>
      <p:sp>
        <p:nvSpPr>
          <p:cNvPr id="35" name="Rectangle 26">
            <a:extLst>
              <a:ext uri="{FF2B5EF4-FFF2-40B4-BE49-F238E27FC236}">
                <a16:creationId xmlns:a16="http://schemas.microsoft.com/office/drawing/2014/main" id="{0997DBEA-6DFC-457A-9850-E53505354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8">
            <a:extLst>
              <a:ext uri="{FF2B5EF4-FFF2-40B4-BE49-F238E27FC236}">
                <a16:creationId xmlns:a16="http://schemas.microsoft.com/office/drawing/2014/main" id="{79446CF5-953A-4916-BFF4-F5558E5C23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30">
            <a:extLst>
              <a:ext uri="{FF2B5EF4-FFF2-40B4-BE49-F238E27FC236}">
                <a16:creationId xmlns:a16="http://schemas.microsoft.com/office/drawing/2014/main" id="{477B945C-B433-4DFF-9A67-A5C9257E47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F0B98AA3-6D85-410A-90B2-363F35D47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74700" y="2426611"/>
            <a:ext cx="3053422" cy="229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191FE-1AB6-4D05-9736-B39D97CD7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2822" y="2340864"/>
            <a:ext cx="6658013" cy="3793237"/>
          </a:xfrm>
        </p:spPr>
        <p:txBody>
          <a:bodyPr>
            <a:normAutofit/>
          </a:bodyPr>
          <a:lstStyle/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sr-Cyrl-BA" altLang="sr-Latn-RS" dirty="0" smtClean="0">
                <a:solidFill>
                  <a:srgbClr val="FFFFFF"/>
                </a:solidFill>
              </a:rPr>
              <a:t>Почните одвајати дио новца за штедњу</a:t>
            </a:r>
            <a:r>
              <a:rPr lang="hr-BA" altLang="sr-Latn-RS" dirty="0" smtClean="0">
                <a:solidFill>
                  <a:srgbClr val="FFFFFF"/>
                </a:solidFill>
              </a:rPr>
              <a:t>. </a:t>
            </a:r>
            <a:r>
              <a:rPr lang="sr-Cyrl-BA" altLang="sr-Latn-RS" dirty="0" smtClean="0">
                <a:solidFill>
                  <a:srgbClr val="FFFFFF"/>
                </a:solidFill>
              </a:rPr>
              <a:t>Симболични кораци су важни и мотивирајући</a:t>
            </a:r>
            <a:r>
              <a:rPr lang="hr-BA" altLang="sr-Latn-RS" dirty="0" smtClean="0">
                <a:solidFill>
                  <a:srgbClr val="FFFFFF"/>
                </a:solidFill>
              </a:rPr>
              <a:t>, </a:t>
            </a:r>
            <a:r>
              <a:rPr lang="sr-Cyrl-BA" altLang="sr-Latn-RS" dirty="0" smtClean="0">
                <a:solidFill>
                  <a:srgbClr val="FFFFFF"/>
                </a:solidFill>
              </a:rPr>
              <a:t>па и износ одвојеног новца може бити симболичан</a:t>
            </a:r>
            <a:r>
              <a:rPr lang="hr-BA" altLang="sr-Latn-RS" dirty="0" smtClean="0">
                <a:solidFill>
                  <a:srgbClr val="FFFFFF"/>
                </a:solidFill>
              </a:rPr>
              <a:t>;</a:t>
            </a:r>
            <a:endParaRPr lang="hr-BA" altLang="sr-Latn-RS" dirty="0">
              <a:solidFill>
                <a:srgbClr val="FFFFFF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sr-Cyrl-BA" altLang="sr-Latn-RS" dirty="0" smtClean="0">
                <a:solidFill>
                  <a:srgbClr val="FFFFFF"/>
                </a:solidFill>
              </a:rPr>
              <a:t>Вођење личног буџета и одговоран приступ финансијама је навика која се гради</a:t>
            </a:r>
            <a:r>
              <a:rPr lang="hr-BA" altLang="sr-Latn-RS" dirty="0" smtClean="0">
                <a:solidFill>
                  <a:srgbClr val="FFFFFF"/>
                </a:solidFill>
              </a:rPr>
              <a:t>; </a:t>
            </a:r>
            <a:endParaRPr lang="hr-BA" altLang="sr-Latn-RS" dirty="0">
              <a:solidFill>
                <a:srgbClr val="FFFFFF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sr-Cyrl-BA" altLang="sr-Latn-RS" dirty="0" smtClean="0">
                <a:solidFill>
                  <a:srgbClr val="FFFFFF"/>
                </a:solidFill>
              </a:rPr>
              <a:t>Навиком успостављате праксу која вас у будућности штити од непредвиђених ситуација</a:t>
            </a:r>
            <a:r>
              <a:rPr lang="hr-BA" altLang="sr-Latn-RS" dirty="0" smtClean="0">
                <a:solidFill>
                  <a:srgbClr val="FFFFFF"/>
                </a:solidFill>
              </a:rPr>
              <a:t>;</a:t>
            </a:r>
            <a:endParaRPr lang="hr-BA" altLang="sr-Latn-RS" dirty="0">
              <a:solidFill>
                <a:srgbClr val="FFFFFF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hr-BA" altLang="sr-Latn-RS" dirty="0">
                <a:solidFill>
                  <a:srgbClr val="FFFFFF"/>
                </a:solidFill>
              </a:rPr>
              <a:t> </a:t>
            </a:r>
            <a:r>
              <a:rPr lang="hr-BA" altLang="sr-Latn-RS" dirty="0" smtClean="0">
                <a:solidFill>
                  <a:srgbClr val="FFFFFF"/>
                </a:solidFill>
              </a:rPr>
              <a:t>„</a:t>
            </a:r>
            <a:r>
              <a:rPr lang="sr-Cyrl-BA" altLang="sr-Latn-RS" dirty="0" smtClean="0">
                <a:solidFill>
                  <a:srgbClr val="FFFFFF"/>
                </a:solidFill>
              </a:rPr>
              <a:t>Ситниш</a:t>
            </a:r>
            <a:r>
              <a:rPr lang="hr-BA" altLang="sr-Latn-RS" dirty="0" smtClean="0">
                <a:solidFill>
                  <a:srgbClr val="FFFFFF"/>
                </a:solidFill>
              </a:rPr>
              <a:t>” </a:t>
            </a:r>
            <a:r>
              <a:rPr lang="sr-Cyrl-BA" altLang="sr-Latn-RS" dirty="0" smtClean="0">
                <a:solidFill>
                  <a:srgbClr val="FFFFFF"/>
                </a:solidFill>
              </a:rPr>
              <a:t>можда често смета по џеповима</a:t>
            </a:r>
            <a:r>
              <a:rPr lang="hr-BA" altLang="sr-Latn-RS" dirty="0" smtClean="0">
                <a:solidFill>
                  <a:srgbClr val="FFFFFF"/>
                </a:solidFill>
              </a:rPr>
              <a:t>, </a:t>
            </a:r>
            <a:r>
              <a:rPr lang="sr-Cyrl-BA" altLang="sr-Latn-RS" dirty="0" smtClean="0">
                <a:solidFill>
                  <a:srgbClr val="FFFFFF"/>
                </a:solidFill>
              </a:rPr>
              <a:t>али је прилика за </a:t>
            </a:r>
            <a:r>
              <a:rPr lang="hr-BA" altLang="sr-Latn-RS" dirty="0" smtClean="0">
                <a:solidFill>
                  <a:srgbClr val="FFFFFF"/>
                </a:solidFill>
              </a:rPr>
              <a:t>„</a:t>
            </a:r>
            <a:r>
              <a:rPr lang="sr-Cyrl-BA" altLang="sr-Latn-RS" dirty="0" smtClean="0">
                <a:solidFill>
                  <a:srgbClr val="FFFFFF"/>
                </a:solidFill>
              </a:rPr>
              <a:t>опипљиву</a:t>
            </a:r>
            <a:r>
              <a:rPr lang="hr-BA" altLang="sr-Latn-RS" dirty="0" smtClean="0">
                <a:solidFill>
                  <a:srgbClr val="FFFFFF"/>
                </a:solidFill>
              </a:rPr>
              <a:t>” </a:t>
            </a:r>
            <a:r>
              <a:rPr lang="sr-Cyrl-BA" altLang="sr-Latn-RS" dirty="0" smtClean="0">
                <a:solidFill>
                  <a:srgbClr val="FFFFFF"/>
                </a:solidFill>
              </a:rPr>
              <a:t>штедњу</a:t>
            </a:r>
            <a:r>
              <a:rPr lang="hr-BA" altLang="sr-Latn-RS" dirty="0" smtClean="0">
                <a:solidFill>
                  <a:srgbClr val="FFFFFF"/>
                </a:solidFill>
              </a:rPr>
              <a:t>;</a:t>
            </a:r>
            <a:endParaRPr lang="hr-BA" altLang="sr-Latn-RS" dirty="0">
              <a:solidFill>
                <a:srgbClr val="FFFFFF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sr-Cyrl-BA" altLang="sr-Latn-RS" dirty="0" smtClean="0">
                <a:solidFill>
                  <a:srgbClr val="FFFFFF"/>
                </a:solidFill>
              </a:rPr>
              <a:t>Да ли је кориштење аутомобила увијек неопходно? Бицикл или јавни превоз могу бити корисне и штедљиве замјене</a:t>
            </a:r>
            <a:r>
              <a:rPr lang="hr-BA" altLang="sr-Latn-RS" dirty="0" smtClean="0">
                <a:solidFill>
                  <a:srgbClr val="FFFFFF"/>
                </a:solidFill>
              </a:rPr>
              <a:t>;</a:t>
            </a:r>
            <a:endParaRPr lang="hr-BA" altLang="sr-Latn-RS" dirty="0">
              <a:solidFill>
                <a:srgbClr val="FFFFFF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sr-Cyrl-BA" altLang="sr-Latn-RS" dirty="0" smtClean="0">
                <a:solidFill>
                  <a:srgbClr val="FFFFFF"/>
                </a:solidFill>
              </a:rPr>
              <a:t>Не купујте ствари које вам нису потребе или сачекајте период снижења</a:t>
            </a:r>
            <a:r>
              <a:rPr lang="hr-BA" altLang="sr-Latn-RS" dirty="0" smtClean="0">
                <a:solidFill>
                  <a:srgbClr val="FFFFFF"/>
                </a:solidFill>
              </a:rPr>
              <a:t>.</a:t>
            </a:r>
            <a:endParaRPr lang="hr-BA" altLang="sr-Latn-RS" strike="sngStrike" dirty="0">
              <a:solidFill>
                <a:srgbClr val="FFFFFF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sr-Cyrl-BA" altLang="sr-Latn-RS" dirty="0" smtClean="0">
                <a:solidFill>
                  <a:srgbClr val="FFFFFF"/>
                </a:solidFill>
              </a:rPr>
              <a:t>Импулсивна купња је непријатељ вашег буџета</a:t>
            </a:r>
            <a:endParaRPr lang="bs-Latn-BA" strike="sngStrike" dirty="0">
              <a:solidFill>
                <a:srgbClr val="FFFFFF"/>
              </a:solidFill>
            </a:endParaRPr>
          </a:p>
          <a:p>
            <a:pPr marL="324000" lvl="1" indent="0" eaLnBrk="1" hangingPunct="1">
              <a:buNone/>
            </a:pPr>
            <a:endParaRPr lang="bs-Latn-BA" strike="sngStrik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967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8C97474-5879-4DB5-B4F3-F0357104BC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2AF00E-D433-4047-863F-BCB69CEC3C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601200"/>
            <a:ext cx="7498616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707C02-5400-4238-A8F0-98DF3DD1C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2822" y="938022"/>
            <a:ext cx="6658013" cy="1188720"/>
          </a:xfrm>
        </p:spPr>
        <p:txBody>
          <a:bodyPr>
            <a:normAutofit/>
          </a:bodyPr>
          <a:lstStyle/>
          <a:p>
            <a:r>
              <a:rPr lang="sr-Cyrl-BA" dirty="0" smtClean="0">
                <a:solidFill>
                  <a:srgbClr val="FFFFFF"/>
                </a:solidFill>
              </a:rPr>
              <a:t>А КАД УШТЕДИМ,</a:t>
            </a:r>
            <a:r>
              <a:rPr lang="bs-Latn-BA" dirty="0" smtClean="0">
                <a:solidFill>
                  <a:srgbClr val="FFFFFF"/>
                </a:solidFill>
              </a:rPr>
              <a:t> </a:t>
            </a:r>
            <a:r>
              <a:rPr lang="sr-Cyrl-BA" dirty="0" smtClean="0">
                <a:solidFill>
                  <a:srgbClr val="FFFFFF"/>
                </a:solidFill>
              </a:rPr>
              <a:t>ШТА И КАКО ДАЉЕ?</a:t>
            </a:r>
            <a:endParaRPr lang="bs-Latn-BA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97DBEA-6DFC-457A-9850-E53505354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446CF5-953A-4916-BFF4-F5558E5C23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77B945C-B433-4DFF-9A67-A5C9257E47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DE8CB-8D77-4722-ACD0-F78D1D3DF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2822" y="2340864"/>
            <a:ext cx="6658013" cy="3793237"/>
          </a:xfrm>
        </p:spPr>
        <p:txBody>
          <a:bodyPr>
            <a:normAutofit/>
          </a:bodyPr>
          <a:lstStyle/>
          <a:p>
            <a:r>
              <a:rPr lang="sr-Cyrl-BA" dirty="0" smtClean="0">
                <a:solidFill>
                  <a:srgbClr val="FFFFFF"/>
                </a:solidFill>
              </a:rPr>
              <a:t>Паметно потроши</a:t>
            </a:r>
            <a:endParaRPr lang="bs-Latn-BA" dirty="0">
              <a:solidFill>
                <a:srgbClr val="FFFFFF"/>
              </a:solidFill>
            </a:endParaRPr>
          </a:p>
          <a:p>
            <a:r>
              <a:rPr lang="sr-Cyrl-BA" dirty="0" smtClean="0">
                <a:solidFill>
                  <a:srgbClr val="FFFFFF"/>
                </a:solidFill>
              </a:rPr>
              <a:t>Поштуј оно што показује кућни буџет</a:t>
            </a:r>
            <a:r>
              <a:rPr lang="bs-Latn-BA" dirty="0" smtClean="0">
                <a:solidFill>
                  <a:srgbClr val="FFFFFF"/>
                </a:solidFill>
              </a:rPr>
              <a:t> </a:t>
            </a:r>
            <a:endParaRPr lang="bs-Latn-BA" dirty="0">
              <a:solidFill>
                <a:srgbClr val="FFFFFF"/>
              </a:solidFill>
            </a:endParaRPr>
          </a:p>
          <a:p>
            <a:r>
              <a:rPr lang="sr-Cyrl-BA" dirty="0" smtClean="0">
                <a:solidFill>
                  <a:srgbClr val="FFFFFF"/>
                </a:solidFill>
              </a:rPr>
              <a:t>Уложи у образовање и вјештине</a:t>
            </a:r>
            <a:endParaRPr lang="bs-Latn-BA" dirty="0">
              <a:solidFill>
                <a:srgbClr val="FFFFFF"/>
              </a:solidFill>
            </a:endParaRPr>
          </a:p>
          <a:p>
            <a:r>
              <a:rPr lang="sr-Cyrl-BA" dirty="0" smtClean="0">
                <a:solidFill>
                  <a:srgbClr val="FFFFFF"/>
                </a:solidFill>
              </a:rPr>
              <a:t>Присјети се да је штедња процес који тражи вријеме</a:t>
            </a:r>
            <a:r>
              <a:rPr lang="bs-Latn-BA" dirty="0" smtClean="0">
                <a:solidFill>
                  <a:srgbClr val="FFFFFF"/>
                </a:solidFill>
              </a:rPr>
              <a:t>, </a:t>
            </a:r>
            <a:r>
              <a:rPr lang="sr-Cyrl-BA" dirty="0" smtClean="0">
                <a:solidFill>
                  <a:srgbClr val="FFFFFF"/>
                </a:solidFill>
              </a:rPr>
              <a:t>те се одговорније односи према потрошњи</a:t>
            </a:r>
            <a:endParaRPr lang="bs-Latn-BA" dirty="0">
              <a:solidFill>
                <a:srgbClr val="FFFFFF"/>
              </a:solidFill>
            </a:endParaRPr>
          </a:p>
          <a:p>
            <a:r>
              <a:rPr lang="sr-Cyrl-BA" dirty="0" smtClean="0">
                <a:solidFill>
                  <a:srgbClr val="FFFFFF"/>
                </a:solidFill>
              </a:rPr>
              <a:t>Инвестирај</a:t>
            </a:r>
            <a:endParaRPr lang="bs-Latn-BA" dirty="0">
              <a:solidFill>
                <a:srgbClr val="FFFFFF"/>
              </a:solidFill>
            </a:endParaRPr>
          </a:p>
          <a:p>
            <a:r>
              <a:rPr lang="sr-Cyrl-BA" dirty="0" smtClean="0">
                <a:solidFill>
                  <a:srgbClr val="FFFFFF"/>
                </a:solidFill>
              </a:rPr>
              <a:t>Уложи и потенцијално повећај уштеђевину</a:t>
            </a:r>
            <a:endParaRPr lang="bs-Latn-BA" dirty="0">
              <a:solidFill>
                <a:srgbClr val="FFFFFF"/>
              </a:solidFill>
            </a:endParaRPr>
          </a:p>
          <a:p>
            <a:r>
              <a:rPr lang="sr-Cyrl-BA" dirty="0" smtClean="0">
                <a:solidFill>
                  <a:srgbClr val="FFFFFF"/>
                </a:solidFill>
              </a:rPr>
              <a:t>Честитај себи</a:t>
            </a:r>
            <a:r>
              <a:rPr lang="bs-Latn-BA" dirty="0" smtClean="0">
                <a:solidFill>
                  <a:srgbClr val="FFFFFF"/>
                </a:solidFill>
              </a:rPr>
              <a:t>, </a:t>
            </a:r>
            <a:r>
              <a:rPr lang="sr-Cyrl-BA" dirty="0" smtClean="0">
                <a:solidFill>
                  <a:srgbClr val="FFFFFF"/>
                </a:solidFill>
              </a:rPr>
              <a:t>јер си изградио</a:t>
            </a:r>
            <a:r>
              <a:rPr lang="bs-Latn-BA" dirty="0" smtClean="0">
                <a:solidFill>
                  <a:srgbClr val="FFFFFF"/>
                </a:solidFill>
              </a:rPr>
              <a:t>/</a:t>
            </a:r>
            <a:r>
              <a:rPr lang="sr-Cyrl-BA" dirty="0" smtClean="0">
                <a:solidFill>
                  <a:srgbClr val="FFFFFF"/>
                </a:solidFill>
              </a:rPr>
              <a:t>ла</a:t>
            </a:r>
            <a:r>
              <a:rPr lang="bs-Latn-BA" dirty="0" smtClean="0">
                <a:solidFill>
                  <a:srgbClr val="FFFFFF"/>
                </a:solidFill>
              </a:rPr>
              <a:t> </a:t>
            </a:r>
            <a:r>
              <a:rPr lang="sr-Cyrl-BA" dirty="0" smtClean="0">
                <a:solidFill>
                  <a:srgbClr val="FFFFFF"/>
                </a:solidFill>
              </a:rPr>
              <a:t>корисну и важну навику</a:t>
            </a:r>
            <a:endParaRPr lang="bs-Latn-BA" dirty="0">
              <a:solidFill>
                <a:srgbClr val="FFFFFF"/>
              </a:solidFill>
            </a:endParaRPr>
          </a:p>
          <a:p>
            <a:endParaRPr lang="bs-Latn-BA" dirty="0">
              <a:solidFill>
                <a:srgbClr val="FFFF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6534" y="601200"/>
            <a:ext cx="3703320" cy="5789365"/>
          </a:xfrm>
          <a:custGeom>
            <a:avLst/>
            <a:gdLst>
              <a:gd name="connsiteX0" fmla="*/ 0 w 3703320"/>
              <a:gd name="connsiteY0" fmla="*/ 0 h 5789365"/>
              <a:gd name="connsiteX1" fmla="*/ 3703320 w 3703320"/>
              <a:gd name="connsiteY1" fmla="*/ 0 h 5789365"/>
              <a:gd name="connsiteX2" fmla="*/ 3703320 w 3703320"/>
              <a:gd name="connsiteY2" fmla="*/ 5789365 h 5789365"/>
              <a:gd name="connsiteX3" fmla="*/ 0 w 3703320"/>
              <a:gd name="connsiteY3" fmla="*/ 5789365 h 5789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3320" h="5789365">
                <a:moveTo>
                  <a:pt x="0" y="0"/>
                </a:moveTo>
                <a:lnTo>
                  <a:pt x="3703320" y="0"/>
                </a:lnTo>
                <a:lnTo>
                  <a:pt x="3703320" y="5789365"/>
                </a:lnTo>
                <a:lnTo>
                  <a:pt x="0" y="578936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419660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0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D08399-BADE-4889-86B1-9EBBEE58A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02156"/>
            <a:ext cx="6309003" cy="1013800"/>
          </a:xfrm>
        </p:spPr>
        <p:txBody>
          <a:bodyPr>
            <a:normAutofit/>
          </a:bodyPr>
          <a:lstStyle/>
          <a:p>
            <a:r>
              <a:rPr lang="sr-Cyrl-BA" dirty="0" smtClean="0">
                <a:solidFill>
                  <a:schemeClr val="tx2"/>
                </a:solidFill>
              </a:rPr>
              <a:t>ВАЖНО ЈЕ ДА ОДЛУКУ ПРАТИ</a:t>
            </a:r>
            <a:endParaRPr lang="bs-Latn-BA" dirty="0">
              <a:solidFill>
                <a:schemeClr val="tx2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17DA7-84C7-47A4-B631-C053ED675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" y="1896533"/>
            <a:ext cx="6309003" cy="3962266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sr-Cyrl-BA" altLang="sr-Latn-RS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Шта је потребно за постизање циљева?</a:t>
            </a:r>
            <a:endParaRPr lang="bs-Latn-BA" altLang="sr-Latn-RS" sz="1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Wingdings" pitchFamily="2" charset="2"/>
              <a:buNone/>
              <a:defRPr/>
            </a:pPr>
            <a:endParaRPr lang="bs-Latn-BA" altLang="sr-Latn-RS" sz="13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Wingdings" pitchFamily="2" charset="2"/>
              <a:buChar char=""/>
              <a:defRPr/>
            </a:pPr>
            <a:r>
              <a:rPr lang="sr-Cyrl-BA" altLang="sr-Latn-RS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Ваша одлука да жалите промјене на плану личних финансија је почетак рјешења</a:t>
            </a:r>
            <a:r>
              <a:rPr lang="en-US" altLang="sr-Latn-RS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sr-Latn-RS" sz="1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Wingdings" pitchFamily="2" charset="2"/>
              <a:buChar char=""/>
              <a:defRPr/>
            </a:pPr>
            <a:r>
              <a:rPr lang="bs-Latn-BA" altLang="sr-Latn-RS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sr-Cyrl-BA" altLang="sr-Latn-RS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Вјероватно</a:t>
            </a:r>
            <a:r>
              <a:rPr lang="en-US" altLang="sr-Latn-RS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sr-Cyrl-BA" altLang="sr-Latn-RS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је потребно кренути у промјену стила живота</a:t>
            </a:r>
            <a:endParaRPr lang="bs-Latn-BA" altLang="sr-Latn-RS" sz="1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Wingdings" pitchFamily="2" charset="2"/>
              <a:buChar char=""/>
              <a:defRPr/>
            </a:pPr>
            <a:r>
              <a:rPr lang="sr-Cyrl-BA" altLang="sr-Latn-RS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Постављање реалних циљева</a:t>
            </a:r>
            <a:endParaRPr lang="bs-Latn-BA" altLang="sr-Latn-RS" sz="1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Wingdings" pitchFamily="2" charset="2"/>
              <a:buChar char=""/>
              <a:defRPr/>
            </a:pPr>
            <a:r>
              <a:rPr lang="sr-Cyrl-BA" altLang="sr-Latn-RS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Пажљиво планирање</a:t>
            </a:r>
            <a:endParaRPr lang="bs-Latn-BA" altLang="sr-Latn-RS" sz="1600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Wingdings" pitchFamily="2" charset="2"/>
              <a:buChar char=""/>
              <a:defRPr/>
            </a:pPr>
            <a:r>
              <a:rPr lang="sr-Cyrl-BA" altLang="sr-Latn-RS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Дисциплина</a:t>
            </a:r>
            <a:endParaRPr lang="bs-Latn-BA" altLang="sr-Latn-RS" sz="1600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Wingdings" pitchFamily="2" charset="2"/>
              <a:buChar char=""/>
              <a:defRPr/>
            </a:pPr>
            <a:r>
              <a:rPr lang="sr-Cyrl-BA" altLang="sr-Latn-RS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Навика штедње у складу са финансијским могућностима</a:t>
            </a:r>
            <a:endParaRPr lang="bs-Latn-BA" altLang="sr-Latn-RS" sz="1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Wingdings" pitchFamily="2" charset="2"/>
              <a:buChar char=""/>
              <a:defRPr/>
            </a:pPr>
            <a:r>
              <a:rPr lang="sr-Cyrl-BA" altLang="sr-Latn-RS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Паметно задуживање</a:t>
            </a:r>
            <a:endParaRPr lang="bs-Latn-BA" altLang="sr-Latn-RS" sz="1600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Wingdings" pitchFamily="2" charset="2"/>
              <a:buChar char=""/>
              <a:defRPr/>
            </a:pPr>
            <a:r>
              <a:rPr lang="sr-Cyrl-BA" altLang="sr-Latn-RS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Побољшане квалификације и вјештине</a:t>
            </a:r>
            <a:r>
              <a:rPr lang="bs-Latn-BA" altLang="sr-Latn-RS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Wingdings" pitchFamily="2" charset="2"/>
              <a:buChar char=""/>
              <a:defRPr/>
            </a:pPr>
            <a:r>
              <a:rPr lang="sr-Cyrl-BA" altLang="sr-Latn-RS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Упорност</a:t>
            </a:r>
            <a:endParaRPr lang="bs-Latn-BA" altLang="sr-Latn-RS" sz="1600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bs-Latn-BA" sz="1300" dirty="0">
              <a:solidFill>
                <a:schemeClr val="tx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F1F747-AE61-46DE-B8C6-CBDA2F9198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59" r="50756"/>
          <a:stretch/>
        </p:blipFill>
        <p:spPr>
          <a:xfrm>
            <a:off x="7521283" y="10"/>
            <a:ext cx="467071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78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E0CCE-A5BC-4D48-A896-79C644DC9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МАЛО О ВАМА</a:t>
            </a:r>
            <a:r>
              <a:rPr lang="bs-Latn-BA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  <a:endParaRPr lang="bs-Latn-BA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C595E-0B3A-467B-8581-7ED39FF54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bs-Latn-BA" dirty="0"/>
          </a:p>
        </p:txBody>
      </p:sp>
      <p:sp>
        <p:nvSpPr>
          <p:cNvPr id="4" name="Cloud Callout 18">
            <a:extLst>
              <a:ext uri="{FF2B5EF4-FFF2-40B4-BE49-F238E27FC236}">
                <a16:creationId xmlns:a16="http://schemas.microsoft.com/office/drawing/2014/main" id="{AA814BF4-71B5-438E-9A20-5224BBE243FB}"/>
              </a:ext>
            </a:extLst>
          </p:cNvPr>
          <p:cNvSpPr txBox="1">
            <a:spLocks/>
          </p:cNvSpPr>
          <p:nvPr/>
        </p:nvSpPr>
        <p:spPr>
          <a:xfrm>
            <a:off x="1934345" y="1620078"/>
            <a:ext cx="8901708" cy="4355272"/>
          </a:xfrm>
          <a:prstGeom prst="cloudCallout">
            <a:avLst>
              <a:gd name="adj1" fmla="val 55500"/>
              <a:gd name="adj2" fmla="val 6199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anose="05020102010507070707" pitchFamily="18" charset="2"/>
              <a:buNone/>
              <a:defRPr/>
            </a:pPr>
            <a:r>
              <a:rPr lang="sr-Cyrl-BA" sz="2000" dirty="0" smtClean="0">
                <a:solidFill>
                  <a:schemeClr val="tx1"/>
                </a:solidFill>
              </a:rPr>
              <a:t>Хајде да чујемо о вашим финансијским навикама</a:t>
            </a:r>
            <a:r>
              <a:rPr lang="bs-Latn-BA" sz="2000" dirty="0" smtClean="0">
                <a:solidFill>
                  <a:schemeClr val="tx1"/>
                </a:solidFill>
              </a:rPr>
              <a:t>?</a:t>
            </a:r>
            <a:endParaRPr lang="bs-Latn-B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378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B34D440-E359-4CB9-B8E8-81977A8603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2195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88FC14-B788-4FBC-9C5E-BC4892F579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06" y="0"/>
            <a:ext cx="7571045" cy="6858000"/>
          </a:xfrm>
          <a:prstGeom prst="rect">
            <a:avLst/>
          </a:prstGeom>
          <a:solidFill>
            <a:srgbClr val="46535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6E0CCE-A5BC-4D48-A896-79C644DC9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707" y="578599"/>
            <a:ext cx="6400367" cy="1310080"/>
          </a:xfrm>
        </p:spPr>
        <p:txBody>
          <a:bodyPr anchor="ctr">
            <a:normAutofit/>
          </a:bodyPr>
          <a:lstStyle/>
          <a:p>
            <a:endParaRPr lang="bs-Latn-BA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C595E-0B3A-467B-8581-7ED39FF54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590" y="2194527"/>
            <a:ext cx="6397545" cy="4061676"/>
          </a:xfrm>
        </p:spPr>
        <p:txBody>
          <a:bodyPr>
            <a:normAutofit/>
          </a:bodyPr>
          <a:lstStyle/>
          <a:p>
            <a:pPr marL="0" indent="0" algn="ctr" rtl="0" eaLnBrk="1" fontAlgn="t" latinLnBrk="0" hangingPunct="1">
              <a:spcBef>
                <a:spcPts val="0"/>
              </a:spcBef>
              <a:buNone/>
            </a:pPr>
            <a:r>
              <a:rPr lang="sr-Cyrl-BA" sz="36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ХВАЛА НА ПАЖЊИ !</a:t>
            </a:r>
            <a:r>
              <a:rPr lang="bs-Latn-BA" sz="36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bs-Latn-BA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020F18-0E5B-4504-9792-B9C37F7E6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32" y="3581722"/>
            <a:ext cx="3626158" cy="6436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F4297E-DE91-4D39-B334-F4B0EA8FC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484" y="1624501"/>
            <a:ext cx="1865538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39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BCFE7-4E85-41DA-83C2-CDE3FAEFA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Новац</a:t>
            </a:r>
            <a:r>
              <a:rPr lang="bs-Latn-BA" dirty="0" smtClean="0"/>
              <a:t> </a:t>
            </a:r>
            <a:r>
              <a:rPr lang="sr-Cyrl-BA" dirty="0" smtClean="0"/>
              <a:t>Босне и херцеговине</a:t>
            </a:r>
            <a:endParaRPr lang="bs-Latn-B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DE44A-7FCE-4337-9DCD-08FE176D3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r-Cyrl-BA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Новац је</a:t>
            </a:r>
            <a:r>
              <a:rPr lang="bs-Latn-BA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BA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средство размјене</a:t>
            </a:r>
            <a:r>
              <a:rPr lang="bs-Latn-BA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Cyrl-BA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односно роба с којом се може купити свака друга роба</a:t>
            </a:r>
            <a:r>
              <a:rPr lang="bs-Latn-BA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bs-Latn-BA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r-Cyrl-BA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Новцем</a:t>
            </a:r>
            <a:r>
              <a:rPr lang="bs-Latn-BA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BA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мјеримо вриједност ствари и услуга</a:t>
            </a:r>
            <a:r>
              <a:rPr lang="bs-Latn-BA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Cyrl-BA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плаћамо</a:t>
            </a:r>
            <a:r>
              <a:rPr lang="bs-Latn-BA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Cyrl-BA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размјењујемо</a:t>
            </a:r>
            <a:r>
              <a:rPr lang="bs-Latn-BA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</a:t>
            </a:r>
            <a:r>
              <a:rPr lang="sr-Cyrl-BA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 и штедимо</a:t>
            </a:r>
            <a:r>
              <a:rPr lang="bs-Latn-BA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bs-Latn-B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r-Cyrl-BA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Валута</a:t>
            </a:r>
            <a:r>
              <a:rPr lang="bs-Latn-BA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BA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Босне и Херцеговине се зове конвертибилна марка</a:t>
            </a:r>
            <a:r>
              <a:rPr lang="bs-Latn-BA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s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(KM) </a:t>
            </a:r>
            <a:r>
              <a:rPr lang="sr-Cyrl-BA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чији је међународна ознака</a:t>
            </a:r>
            <a:r>
              <a:rPr lang="bs-Latn-BA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s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BAM, a </a:t>
            </a:r>
            <a:r>
              <a:rPr lang="sr-Cyrl-BA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дијели се на </a:t>
            </a:r>
            <a:r>
              <a:rPr lang="bs-Latn-BA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 </a:t>
            </a:r>
            <a:r>
              <a:rPr lang="sr-Cyrl-BA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фенинга</a:t>
            </a:r>
            <a:r>
              <a:rPr lang="bs-Latn-BA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sr-Cyrl-BA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</a:t>
            </a:r>
            <a:r>
              <a:rPr lang="bs-Latn-BA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bs-Latn-B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bs-Latn-B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sr-Cyrl-BA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валути Босне и Херцеговине брине Централна банка Босне и Херцеговине</a:t>
            </a:r>
            <a:r>
              <a:rPr lang="bs-Latn-BA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BA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која је основана</a:t>
            </a:r>
            <a:r>
              <a:rPr lang="bs-Latn-BA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s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20.06.1997. </a:t>
            </a:r>
            <a:r>
              <a:rPr lang="sr-Cyrl-BA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године</a:t>
            </a:r>
            <a:r>
              <a:rPr lang="bs-Latn-BA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BA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Законом о Централној банци</a:t>
            </a:r>
            <a:r>
              <a:rPr lang="bs-Latn-BA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bs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sr-Cyrl-BA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почела је са радом</a:t>
            </a:r>
            <a:r>
              <a:rPr lang="bs-Latn-BA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s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11.08.1997. </a:t>
            </a:r>
            <a:r>
              <a:rPr lang="sr-Cyrl-BA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године</a:t>
            </a:r>
            <a:r>
              <a:rPr lang="bs-Latn-BA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bs-Latn-B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345699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6B47BF-F3D0-4678-9B20-DA45E1BCAD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2EEE34-CCCF-42D3-BCC1-66A29F9FE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124999"/>
            <a:ext cx="4076149" cy="4608003"/>
          </a:xfrm>
        </p:spPr>
        <p:txBody>
          <a:bodyPr anchor="ctr">
            <a:normAutofit/>
          </a:bodyPr>
          <a:lstStyle/>
          <a:p>
            <a:r>
              <a:rPr lang="sr-Cyrl-BA" sz="4000" dirty="0" smtClean="0">
                <a:solidFill>
                  <a:schemeClr val="accent1"/>
                </a:solidFill>
              </a:rPr>
              <a:t>ФИНАНСИЈСКА ЕДУКАЦИЈА О ВЈЕШТИНИ УПРАВЉАЊА ЛИЧНИМ ФИНАНСИЈАМА ИМА ЗА ЦИЉ ....</a:t>
            </a:r>
            <a:endParaRPr lang="bs-Latn-BA" sz="4000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334917-3673-4EF2-BA7C-CC83AEEEAE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673" y="457200"/>
            <a:ext cx="420624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589AE1-C0FC-4B66-9C0D-9EB92F40F4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585" y="457200"/>
            <a:ext cx="65836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E8AE4-C63F-4C65-911C-E581953D2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586" y="1124998"/>
            <a:ext cx="6143248" cy="4608003"/>
          </a:xfrm>
        </p:spPr>
        <p:txBody>
          <a:bodyPr>
            <a:normAutofit/>
          </a:bodyPr>
          <a:lstStyle/>
          <a:p>
            <a:pPr marL="360000" marR="0" lvl="0" indent="-360000" defTabSz="914400" rtl="0" eaLnBrk="0" fontAlgn="base" latinLnBrk="0" hangingPunct="0">
              <a:spcBef>
                <a:spcPts val="18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tabLst/>
              <a:defRPr/>
            </a:pPr>
            <a:endParaRPr kumimoji="0" lang="hr-BA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000" marR="0" lvl="0" indent="-360000" defTabSz="914400" rtl="0" eaLnBrk="0" fontAlgn="base" latinLnBrk="0" hangingPunct="0">
              <a:spcBef>
                <a:spcPts val="18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sr-Cyrl-BA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Да</a:t>
            </a:r>
            <a:r>
              <a:rPr kumimoji="0" lang="sr-Cyrl-BA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ти</a:t>
            </a:r>
            <a:r>
              <a:rPr kumimoji="0" lang="hr-BA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hr-BA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kumimoji="0" lang="sr-Cyrl-BA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бјасни</a:t>
            </a:r>
            <a:r>
              <a:rPr kumimoji="0" lang="hr-BA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B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појмове неопходне за правилно вођење личног буџета и управљање личним финансијама</a:t>
            </a:r>
            <a:endParaRPr kumimoji="0" lang="hr-BA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000" marR="0" lvl="0" indent="-360000" defTabSz="914400" rtl="0" eaLnBrk="0" fontAlgn="base" latinLnBrk="0" hangingPunct="0">
              <a:spcBef>
                <a:spcPts val="18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tabLst/>
              <a:defRPr/>
            </a:pPr>
            <a:r>
              <a:rPr lang="sr-Cyrl-B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Да</a:t>
            </a:r>
            <a:r>
              <a:rPr kumimoji="0" lang="hr-BA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BA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допринесе и мотивише</a:t>
            </a:r>
            <a:r>
              <a:rPr kumimoji="0" lang="hr-BA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o</a:t>
            </a:r>
            <a:r>
              <a:rPr kumimoji="0" lang="sr-Cyrl-BA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дговорнијем приступу у вођењу личних финансија</a:t>
            </a:r>
            <a:endParaRPr kumimoji="0" lang="hr-BA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000" marR="0" lvl="0" indent="-360000" defTabSz="914400" rtl="0" eaLnBrk="0" fontAlgn="base" latinLnBrk="0" hangingPunct="0">
              <a:spcBef>
                <a:spcPts val="18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tabLst/>
              <a:defRPr/>
            </a:pPr>
            <a:r>
              <a:rPr lang="sr-Cyrl-BA" sz="2000" dirty="0">
                <a:latin typeface="Calibri" panose="020F0502020204030204" pitchFamily="34" charset="0"/>
                <a:cs typeface="Calibri" panose="020F0502020204030204" pitchFamily="34" charset="0"/>
              </a:rPr>
              <a:t>Д</a:t>
            </a:r>
            <a:r>
              <a:rPr kumimoji="0" lang="hr-BA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sr-Cyrl-BA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промовише</a:t>
            </a:r>
            <a:r>
              <a:rPr kumimoji="0" lang="hr-BA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B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важност финансијске писмености</a:t>
            </a:r>
            <a:endParaRPr kumimoji="0" lang="hr-BA" sz="20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000" indent="-360000" defTabSz="914400" eaLnBrk="0" fontAlgn="base" hangingPunct="0">
              <a:spcBef>
                <a:spcPts val="18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/>
            </a:pPr>
            <a:r>
              <a:rPr lang="sr-Cyrl-B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Финансијском едукацијом се стичу знања и вјештине одговорног управљања новцем.</a:t>
            </a:r>
            <a:endParaRPr kumimoji="0" lang="hr-BA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000" marR="0" lvl="0" indent="-360000" defTabSz="914400" rtl="0" eaLnBrk="0" fontAlgn="base" latinLnBrk="0" hangingPunct="0">
              <a:spcBef>
                <a:spcPts val="18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tabLst/>
              <a:defRPr/>
            </a:pPr>
            <a:endParaRPr kumimoji="0" lang="hr-BA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bs-Latn-BA" sz="2000" dirty="0"/>
          </a:p>
        </p:txBody>
      </p:sp>
    </p:spTree>
    <p:extLst>
      <p:ext uri="{BB962C8B-B14F-4D97-AF65-F5344CB8AC3E}">
        <p14:creationId xmlns:p14="http://schemas.microsoft.com/office/powerpoint/2010/main" val="15230287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0966C-D302-4D37-8692-CD02DB7D7C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dirty="0" smtClean="0"/>
              <a:t>УПРАВЉАЊЕ ЛИЧНИМ БУЏЕТОМ?</a:t>
            </a:r>
            <a:endParaRPr lang="bs-Latn-B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D19811-7C9B-4406-ABB8-79651ABE6A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301021"/>
          </a:xfrm>
        </p:spPr>
        <p:txBody>
          <a:bodyPr>
            <a:normAutofit fontScale="92500" lnSpcReduction="20000"/>
          </a:bodyPr>
          <a:lstStyle/>
          <a:p>
            <a:r>
              <a:rPr lang="bs-Latn-BA" dirty="0"/>
              <a:t>Ukratko....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4D7919-957F-47EA-B72B-BA91FD901136}"/>
              </a:ext>
            </a:extLst>
          </p:cNvPr>
          <p:cNvSpPr txBox="1"/>
          <p:nvPr/>
        </p:nvSpPr>
        <p:spPr>
          <a:xfrm>
            <a:off x="1420428" y="3429000"/>
            <a:ext cx="898420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 typeface="Wingdings" panose="05000000000000000000" pitchFamily="2" charset="2"/>
              <a:buChar char=""/>
            </a:pPr>
            <a:r>
              <a:rPr lang="hr-BA" altLang="sr-Latn-R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BA" altLang="sr-Latn-R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Буџет је скуп свих наших прихода и расхода током одређеног периода</a:t>
            </a:r>
            <a:endParaRPr lang="hr-BA" altLang="sr-Latn-R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"/>
            </a:pPr>
            <a:r>
              <a:rPr lang="hr-BA" altLang="sr-Latn-R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BA" altLang="sr-Latn-R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sr-Cyrl-BA" altLang="sr-Latn-R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виденција прихода и расхода је основ увида у властито финансијско стање</a:t>
            </a:r>
            <a:endParaRPr lang="hr-BA" altLang="sr-Latn-R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"/>
            </a:pPr>
            <a:r>
              <a:rPr lang="hr-BA" altLang="sr-Latn-R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BA" altLang="sr-Latn-R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sr-Cyrl-BA" altLang="sr-Latn-R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 не водимо евиденцију</a:t>
            </a:r>
            <a:r>
              <a:rPr lang="hr-BA" altLang="sr-Latn-R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</a:t>
            </a:r>
            <a:r>
              <a:rPr lang="sr-Cyrl-BA" altLang="sr-Latn-R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нда тешко имамо увид у погрешне кораке и могуће боље праксе</a:t>
            </a:r>
            <a:endParaRPr lang="hr-BA" altLang="sr-Latn-R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"/>
            </a:pPr>
            <a:r>
              <a:rPr lang="hr-BA" altLang="sr-Latn-R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BA" altLang="sr-Latn-R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Буџет се води на дневном</a:t>
            </a:r>
            <a:r>
              <a:rPr lang="hr-BA" altLang="sr-Latn-R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r-Cyrl-BA" altLang="sr-Latn-R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мјесечном или годишњем нивоу</a:t>
            </a:r>
            <a:endParaRPr lang="hr-BA" altLang="sr-Latn-R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"/>
            </a:pPr>
            <a:r>
              <a:rPr lang="hr-BA" altLang="sr-Latn-R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BA" altLang="sr-Latn-R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Постављање циљева</a:t>
            </a:r>
            <a:r>
              <a:rPr lang="hr-BA" altLang="sr-Latn-R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r-Cyrl-BA" altLang="sr-Latn-R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пројицирање задатака је</a:t>
            </a:r>
            <a:r>
              <a:rPr lang="hr-BA" altLang="sr-Latn-R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BA" altLang="sr-Latn-R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ВАЖНО</a:t>
            </a:r>
            <a:r>
              <a:rPr lang="hr-BA" altLang="sr-Latn-R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hr-BA" altLang="sr-Latn-R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933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8C97474-5879-4DB5-B4F3-F0357104BC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31CBB7-4817-4B54-A7F9-0AE2D0C478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029" y="457200"/>
            <a:ext cx="501091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BC321D-B05F-4857-8880-97F61B9B78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791" y="601200"/>
            <a:ext cx="5009388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CC7E3B-E905-48FB-A6E4-BC3D0F440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606" y="938022"/>
            <a:ext cx="4597758" cy="1188720"/>
          </a:xfrm>
        </p:spPr>
        <p:txBody>
          <a:bodyPr>
            <a:normAutofit/>
          </a:bodyPr>
          <a:lstStyle/>
          <a:p>
            <a:r>
              <a:rPr lang="sr-Cyrl-BA" dirty="0" smtClean="0">
                <a:solidFill>
                  <a:srgbClr val="FFFFFF"/>
                </a:solidFill>
              </a:rPr>
              <a:t>КАКО ВОДИТИ БУЏЕТ?</a:t>
            </a:r>
            <a:endParaRPr lang="bs-Latn-BA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0AA22-EC99-45B0-8C33-82E1779BC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606" y="2340864"/>
            <a:ext cx="4597758" cy="3793237"/>
          </a:xfrm>
        </p:spPr>
        <p:txBody>
          <a:bodyPr>
            <a:normAutofit/>
          </a:bodyPr>
          <a:lstStyle/>
          <a:p>
            <a:pPr eaLnBrk="1" hangingPunct="1">
              <a:buSzPct val="80000"/>
              <a:buFont typeface="Arial" panose="020B0604020202020204" pitchFamily="34" charset="0"/>
              <a:buChar char="•"/>
            </a:pPr>
            <a:endParaRPr lang="hr-BA" altLang="sr-Latn-RS" dirty="0">
              <a:solidFill>
                <a:srgbClr val="FFFFFF"/>
              </a:solidFill>
            </a:endParaRPr>
          </a:p>
          <a:p>
            <a:pPr marL="0" indent="0" eaLnBrk="1" hangingPunct="1">
              <a:buSzPct val="80000"/>
              <a:buNone/>
            </a:pPr>
            <a:r>
              <a:rPr lang="sr-Cyrl-BA" altLang="sr-Latn-RS" dirty="0" smtClean="0">
                <a:solidFill>
                  <a:srgbClr val="FFFFFF"/>
                </a:solidFill>
              </a:rPr>
              <a:t>Важно је знати да постоји мноштво корисних алата који нам могу помоћи</a:t>
            </a:r>
            <a:r>
              <a:rPr lang="hr-BA" altLang="sr-Latn-RS" dirty="0" smtClean="0">
                <a:solidFill>
                  <a:srgbClr val="FFFFFF"/>
                </a:solidFill>
              </a:rPr>
              <a:t>:</a:t>
            </a:r>
            <a:endParaRPr lang="hr-BA" altLang="sr-Latn-RS" dirty="0">
              <a:solidFill>
                <a:srgbClr val="FFFFFF"/>
              </a:solidFill>
            </a:endParaRPr>
          </a:p>
          <a:p>
            <a:pPr eaLnBrk="1" hangingPunct="1">
              <a:buSzPct val="80000"/>
              <a:buFont typeface="Arial" panose="020B0604020202020204" pitchFamily="34" charset="0"/>
              <a:buChar char="•"/>
            </a:pPr>
            <a:r>
              <a:rPr lang="sr-Cyrl-BA" altLang="sr-Latn-RS" dirty="0" smtClean="0">
                <a:solidFill>
                  <a:srgbClr val="FFFFFF"/>
                </a:solidFill>
              </a:rPr>
              <a:t>Свеска</a:t>
            </a:r>
            <a:endParaRPr lang="hr-BA" altLang="sr-Latn-RS" dirty="0">
              <a:solidFill>
                <a:srgbClr val="FFFFFF"/>
              </a:solidFill>
            </a:endParaRPr>
          </a:p>
          <a:p>
            <a:pPr eaLnBrk="1" hangingPunct="1">
              <a:buSzPct val="80000"/>
              <a:buFont typeface="Arial" panose="020B0604020202020204" pitchFamily="34" charset="0"/>
              <a:buChar char="•"/>
            </a:pPr>
            <a:r>
              <a:rPr lang="sr-Cyrl-BA" altLang="sr-Latn-RS" dirty="0" smtClean="0">
                <a:solidFill>
                  <a:srgbClr val="FFFFFF"/>
                </a:solidFill>
              </a:rPr>
              <a:t>Плава коверта</a:t>
            </a:r>
            <a:endParaRPr lang="hr-BA" altLang="sr-Latn-RS" dirty="0">
              <a:solidFill>
                <a:srgbClr val="FFFFFF"/>
              </a:solidFill>
            </a:endParaRPr>
          </a:p>
          <a:p>
            <a:pPr eaLnBrk="1" hangingPunct="1">
              <a:buSzPct val="80000"/>
              <a:buFont typeface="Arial" panose="020B0604020202020204" pitchFamily="34" charset="0"/>
              <a:buChar char="•"/>
            </a:pPr>
            <a:r>
              <a:rPr lang="hr-BA" altLang="sr-Latn-RS" dirty="0">
                <a:solidFill>
                  <a:srgbClr val="FFFFFF"/>
                </a:solidFill>
              </a:rPr>
              <a:t>Excel </a:t>
            </a:r>
            <a:r>
              <a:rPr lang="sr-Cyrl-BA" altLang="sr-Latn-RS" dirty="0" smtClean="0">
                <a:solidFill>
                  <a:srgbClr val="FFFFFF"/>
                </a:solidFill>
              </a:rPr>
              <a:t>табела</a:t>
            </a:r>
            <a:endParaRPr lang="en-US" altLang="sr-Latn-RS" dirty="0">
              <a:solidFill>
                <a:srgbClr val="FFFFFF"/>
              </a:solidFill>
            </a:endParaRPr>
          </a:p>
          <a:p>
            <a:pPr eaLnBrk="1" hangingPunct="1">
              <a:buSzPct val="80000"/>
              <a:buFont typeface="Arial" panose="020B0604020202020204" pitchFamily="34" charset="0"/>
              <a:buChar char="•"/>
            </a:pPr>
            <a:r>
              <a:rPr lang="hr-BA" altLang="sr-Latn-RS" dirty="0">
                <a:solidFill>
                  <a:srgbClr val="FFFFFF"/>
                </a:solidFill>
              </a:rPr>
              <a:t>Quicken</a:t>
            </a:r>
          </a:p>
          <a:p>
            <a:pPr eaLnBrk="1" hangingPunct="1">
              <a:buSzPct val="80000"/>
              <a:buFont typeface="Arial" panose="020B0604020202020204" pitchFamily="34" charset="0"/>
              <a:buChar char="•"/>
            </a:pPr>
            <a:r>
              <a:rPr lang="sr-Cyrl-BA" altLang="sr-Latn-RS" dirty="0" smtClean="0">
                <a:solidFill>
                  <a:srgbClr val="FFFFFF"/>
                </a:solidFill>
              </a:rPr>
              <a:t>Доступне</a:t>
            </a:r>
            <a:r>
              <a:rPr lang="hr-BA" altLang="sr-Latn-RS" dirty="0" smtClean="0">
                <a:solidFill>
                  <a:srgbClr val="FFFFFF"/>
                </a:solidFill>
              </a:rPr>
              <a:t> </a:t>
            </a:r>
            <a:r>
              <a:rPr lang="hr-BA" altLang="sr-Latn-RS" dirty="0">
                <a:solidFill>
                  <a:srgbClr val="FFFFFF"/>
                </a:solidFill>
              </a:rPr>
              <a:t>online </a:t>
            </a:r>
            <a:r>
              <a:rPr lang="hr-BA" altLang="sr-Latn-RS" dirty="0" smtClean="0">
                <a:solidFill>
                  <a:srgbClr val="FFFFFF"/>
                </a:solidFill>
              </a:rPr>
              <a:t>a</a:t>
            </a:r>
            <a:r>
              <a:rPr lang="sr-Cyrl-BA" altLang="sr-Latn-RS" dirty="0" smtClean="0">
                <a:solidFill>
                  <a:srgbClr val="FFFFFF"/>
                </a:solidFill>
              </a:rPr>
              <a:t>пликације</a:t>
            </a:r>
            <a:endParaRPr lang="hr-BA" altLang="sr-Latn-RS" dirty="0">
              <a:solidFill>
                <a:srgbClr val="FFFFFF"/>
              </a:solidFill>
            </a:endParaRPr>
          </a:p>
          <a:p>
            <a:endParaRPr lang="bs-Latn-BA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970" y="1629000"/>
            <a:ext cx="54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97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:a16="http://schemas.microsoft.com/office/drawing/2014/main" id="{88C97474-5879-4DB5-B4F3-F0357104BC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7D2AF00E-D433-4047-863F-BCB69CEC3C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601200"/>
            <a:ext cx="7498616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EC1E2E-A999-4D00-8203-69A06F659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2822" y="938022"/>
            <a:ext cx="6658013" cy="1188720"/>
          </a:xfrm>
        </p:spPr>
        <p:txBody>
          <a:bodyPr>
            <a:normAutofit/>
          </a:bodyPr>
          <a:lstStyle/>
          <a:p>
            <a:r>
              <a:rPr lang="sr-Cyrl-BA" dirty="0" smtClean="0">
                <a:solidFill>
                  <a:srgbClr val="FFFFFF"/>
                </a:solidFill>
              </a:rPr>
              <a:t>За почетак покушај...</a:t>
            </a:r>
            <a:endParaRPr lang="bs-Latn-BA" dirty="0">
              <a:solidFill>
                <a:srgbClr val="FFFFFF"/>
              </a:solidFill>
            </a:endParaRPr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0997DBEA-6DFC-457A-9850-E53505354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79446CF5-953A-4916-BFF4-F5558E5C23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17">
            <a:extLst>
              <a:ext uri="{FF2B5EF4-FFF2-40B4-BE49-F238E27FC236}">
                <a16:creationId xmlns:a16="http://schemas.microsoft.com/office/drawing/2014/main" id="{477B945C-B433-4DFF-9A67-A5C9257E47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7CDD7CDB-6F36-4EF3-9A6A-658AAD757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6533" y="1493012"/>
            <a:ext cx="3499302" cy="437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96BD5-5CC4-4766-ADB5-C2676C1C2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2822" y="2340864"/>
            <a:ext cx="6658013" cy="3793237"/>
          </a:xfrm>
        </p:spPr>
        <p:txBody>
          <a:bodyPr>
            <a:normAutofit/>
          </a:bodyPr>
          <a:lstStyle/>
          <a:p>
            <a:r>
              <a:rPr lang="sr-Cyrl-BA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Направити своју евиденцију личних примања</a:t>
            </a:r>
            <a:r>
              <a:rPr lang="bs-Latn-BA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sr-Cyrl-BA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џепарац</a:t>
            </a:r>
            <a:r>
              <a:rPr lang="bs-Latn-BA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Cyrl-BA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стипендија</a:t>
            </a:r>
            <a:r>
              <a:rPr lang="bs-Latn-BA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bs-Latn-BA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Cyrl-BA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Направити своју евиденцију личних трошкова</a:t>
            </a:r>
            <a:r>
              <a:rPr lang="bs-Latn-BA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sr-Cyrl-BA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мјесечна карта за јавни превоз</a:t>
            </a:r>
            <a:r>
              <a:rPr lang="bs-Latn-BA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Cyrl-BA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лична хигијена</a:t>
            </a:r>
            <a:r>
              <a:rPr lang="bs-Latn-BA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Cyrl-BA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куповина одјеће и обуће</a:t>
            </a:r>
            <a:r>
              <a:rPr lang="bs-Latn-BA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Cyrl-BA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похађање курса страног језика</a:t>
            </a:r>
            <a:r>
              <a:rPr lang="bs-Latn-BA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Cyrl-BA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куповина поклона за рођендан</a:t>
            </a:r>
            <a:r>
              <a:rPr lang="bs-Latn-BA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</a:t>
            </a:r>
            <a:r>
              <a:rPr lang="sr-Cyrl-BA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кскурзија и слично</a:t>
            </a:r>
            <a:r>
              <a:rPr lang="bs-Latn-BA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bs-Latn-BA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Cyrl-BA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Напиши очекиване трошкове</a:t>
            </a:r>
            <a:r>
              <a:rPr lang="bs-Latn-BA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bs-Latn-BA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Cyrl-BA" dirty="0" smtClean="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Буди</a:t>
            </a:r>
            <a:r>
              <a:rPr lang="bs-Latn-BA" dirty="0" smtClean="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BA" dirty="0" smtClean="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искрен</a:t>
            </a:r>
            <a:r>
              <a:rPr lang="bs-Latn-BA" dirty="0" smtClean="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/a </a:t>
            </a:r>
            <a:r>
              <a:rPr lang="sr-Cyrl-BA" dirty="0" smtClean="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bs-Latn-BA" dirty="0" smtClean="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e</a:t>
            </a:r>
            <a:r>
              <a:rPr lang="sr-Cyrl-BA" dirty="0" smtClean="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видентирању</a:t>
            </a:r>
            <a:r>
              <a:rPr lang="bs-Latn-BA" dirty="0" smtClean="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Cyrl-BA" dirty="0" smtClean="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јер ћеш само тако знати колико ти је потребно новаца и да не смијеш потрошити више него што пише</a:t>
            </a:r>
            <a:r>
              <a:rPr lang="bs-Latn-BA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Cyrl-BA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 ћеш убудуће моћи распоредити новац према важности</a:t>
            </a:r>
            <a:r>
              <a:rPr lang="bs-Latn-BA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bs-Latn-BA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s-Latn-B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58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ABBCE0-E08C-4BBE-9FD2-E2B253D4D5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BC38AA-2C81-4556-BB30-500EBB631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490540"/>
          </a:xfrm>
        </p:spPr>
        <p:txBody>
          <a:bodyPr>
            <a:normAutofit fontScale="90000"/>
          </a:bodyPr>
          <a:lstStyle/>
          <a:p>
            <a:r>
              <a:rPr lang="sr-Cyrl-B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ПРИМЈЕР БУЏЕТА</a:t>
            </a:r>
            <a:endParaRPr lang="bs-Latn-B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426BAC-43D6-468E-B6FF-167034D5CE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6072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02D80E-5995-4C54-8387-5893C2C894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6083C8-1401-4950-AF56-E2FAFE42D6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704F6BE-0B2D-4710-832F-E8B2EBFF5F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1899703"/>
              </p:ext>
            </p:extLst>
          </p:nvPr>
        </p:nvGraphicFramePr>
        <p:xfrm>
          <a:off x="872408" y="1192696"/>
          <a:ext cx="9698502" cy="54219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28338">
                  <a:extLst>
                    <a:ext uri="{9D8B030D-6E8A-4147-A177-3AD203B41FA5}">
                      <a16:colId xmlns:a16="http://schemas.microsoft.com/office/drawing/2014/main" val="2132994766"/>
                    </a:ext>
                  </a:extLst>
                </a:gridCol>
                <a:gridCol w="3028140">
                  <a:extLst>
                    <a:ext uri="{9D8B030D-6E8A-4147-A177-3AD203B41FA5}">
                      <a16:colId xmlns:a16="http://schemas.microsoft.com/office/drawing/2014/main" val="4179303545"/>
                    </a:ext>
                  </a:extLst>
                </a:gridCol>
                <a:gridCol w="1056530">
                  <a:extLst>
                    <a:ext uri="{9D8B030D-6E8A-4147-A177-3AD203B41FA5}">
                      <a16:colId xmlns:a16="http://schemas.microsoft.com/office/drawing/2014/main" val="4218614387"/>
                    </a:ext>
                  </a:extLst>
                </a:gridCol>
                <a:gridCol w="685494">
                  <a:extLst>
                    <a:ext uri="{9D8B030D-6E8A-4147-A177-3AD203B41FA5}">
                      <a16:colId xmlns:a16="http://schemas.microsoft.com/office/drawing/2014/main" val="1036744923"/>
                    </a:ext>
                  </a:extLst>
                </a:gridCol>
              </a:tblGrid>
              <a:tr h="191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BA" sz="800" dirty="0" smtClean="0">
                          <a:effectLst/>
                        </a:rPr>
                        <a:t>ПЛАНИРАНИ</a:t>
                      </a:r>
                      <a:r>
                        <a:rPr lang="sr-Cyrl-BA" sz="800" baseline="0" dirty="0" smtClean="0">
                          <a:effectLst/>
                        </a:rPr>
                        <a:t> ИЗНОС</a:t>
                      </a:r>
                      <a:r>
                        <a:rPr lang="en-US" sz="800" dirty="0" smtClean="0">
                          <a:effectLst/>
                        </a:rPr>
                        <a:t> (</a:t>
                      </a:r>
                      <a:r>
                        <a:rPr lang="sr-Cyrl-BA" sz="800" dirty="0" smtClean="0">
                          <a:effectLst/>
                        </a:rPr>
                        <a:t>испуните данас за наредни мјесец</a:t>
                      </a:r>
                      <a:r>
                        <a:rPr lang="en-US" sz="800" dirty="0" smtClean="0">
                          <a:effectLst/>
                        </a:rPr>
                        <a:t>)</a:t>
                      </a:r>
                      <a:endParaRPr lang="bs-Latn-B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BA" sz="800" dirty="0" smtClean="0">
                          <a:effectLst/>
                        </a:rPr>
                        <a:t>СТВАРНИ ИЗНОС</a:t>
                      </a:r>
                      <a:endParaRPr lang="bs-Latn-B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BA" sz="800" dirty="0" smtClean="0">
                          <a:effectLst/>
                        </a:rPr>
                        <a:t>РАЗЛИКА</a:t>
                      </a:r>
                      <a:endParaRPr lang="bs-Latn-B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 anchor="ctr"/>
                </a:tc>
                <a:extLst>
                  <a:ext uri="{0D108BD9-81ED-4DB2-BD59-A6C34878D82A}">
                    <a16:rowId xmlns:a16="http://schemas.microsoft.com/office/drawing/2014/main" val="2716319643"/>
                  </a:ext>
                </a:extLst>
              </a:tr>
              <a:tr h="210647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BA" sz="1100" b="0" dirty="0" smtClean="0">
                          <a:solidFill>
                            <a:schemeClr val="bg1"/>
                          </a:solidFill>
                          <a:effectLst/>
                        </a:rPr>
                        <a:t>МЈЕСЕЧНА ПРИМАЊА</a:t>
                      </a:r>
                      <a:endParaRPr lang="bs-Latn-BA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669357"/>
                  </a:ext>
                </a:extLst>
              </a:tr>
              <a:tr h="210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BA" sz="1100" b="0" dirty="0" smtClean="0">
                          <a:solidFill>
                            <a:schemeClr val="bg1"/>
                          </a:solidFill>
                          <a:effectLst/>
                        </a:rPr>
                        <a:t>Џепарац</a:t>
                      </a:r>
                      <a:endParaRPr lang="bs-Latn-BA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bs-Latn-B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extLst>
                  <a:ext uri="{0D108BD9-81ED-4DB2-BD59-A6C34878D82A}">
                    <a16:rowId xmlns:a16="http://schemas.microsoft.com/office/drawing/2014/main" val="639135837"/>
                  </a:ext>
                </a:extLst>
              </a:tr>
              <a:tr h="210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BA" sz="1100" b="0" dirty="0" smtClean="0">
                          <a:solidFill>
                            <a:schemeClr val="bg1"/>
                          </a:solidFill>
                          <a:effectLst/>
                        </a:rPr>
                        <a:t>Стипендија</a:t>
                      </a:r>
                      <a:endParaRPr lang="bs-Latn-BA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bs-Latn-B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extLst>
                  <a:ext uri="{0D108BD9-81ED-4DB2-BD59-A6C34878D82A}">
                    <a16:rowId xmlns:a16="http://schemas.microsoft.com/office/drawing/2014/main" val="1277290562"/>
                  </a:ext>
                </a:extLst>
              </a:tr>
              <a:tr h="210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BA" sz="1100" b="0" dirty="0" smtClean="0">
                          <a:solidFill>
                            <a:schemeClr val="bg1"/>
                          </a:solidFill>
                          <a:effectLst/>
                        </a:rPr>
                        <a:t>Уштеђевина</a:t>
                      </a:r>
                      <a:endParaRPr lang="bs-Latn-BA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bs-Latn-B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extLst>
                  <a:ext uri="{0D108BD9-81ED-4DB2-BD59-A6C34878D82A}">
                    <a16:rowId xmlns:a16="http://schemas.microsoft.com/office/drawing/2014/main" val="2387181735"/>
                  </a:ext>
                </a:extLst>
              </a:tr>
              <a:tr h="210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BA" sz="1100" b="0" dirty="0" smtClean="0">
                          <a:solidFill>
                            <a:schemeClr val="bg1"/>
                          </a:solidFill>
                          <a:effectLst/>
                        </a:rPr>
                        <a:t>Накнада</a:t>
                      </a:r>
                      <a:r>
                        <a:rPr lang="sr-Cyrl-BA" sz="1100" b="0" baseline="0" dirty="0" smtClean="0">
                          <a:solidFill>
                            <a:schemeClr val="bg1"/>
                          </a:solidFill>
                          <a:effectLst/>
                        </a:rPr>
                        <a:t> за рад</a:t>
                      </a:r>
                      <a:endParaRPr lang="bs-Latn-BA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bs-Latn-B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extLst>
                  <a:ext uri="{0D108BD9-81ED-4DB2-BD59-A6C34878D82A}">
                    <a16:rowId xmlns:a16="http://schemas.microsoft.com/office/drawing/2014/main" val="2483034937"/>
                  </a:ext>
                </a:extLst>
              </a:tr>
              <a:tr h="210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 dirty="0" smtClean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r>
                        <a:rPr lang="sr-Cyrl-BA" sz="1100" b="0" dirty="0" smtClean="0">
                          <a:solidFill>
                            <a:schemeClr val="bg1"/>
                          </a:solidFill>
                          <a:effectLst/>
                        </a:rPr>
                        <a:t>стала примања</a:t>
                      </a:r>
                      <a:endParaRPr lang="bs-Latn-BA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bs-Latn-B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extLst>
                  <a:ext uri="{0D108BD9-81ED-4DB2-BD59-A6C34878D82A}">
                    <a16:rowId xmlns:a16="http://schemas.microsoft.com/office/drawing/2014/main" val="2007933422"/>
                  </a:ext>
                </a:extLst>
              </a:tr>
              <a:tr h="21064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BA" sz="1100" b="0" dirty="0" smtClean="0">
                          <a:solidFill>
                            <a:schemeClr val="bg1"/>
                          </a:solidFill>
                          <a:effectLst/>
                        </a:rPr>
                        <a:t>УКУПНА МЈЕСЕЧНА ПРИМАЊА</a:t>
                      </a:r>
                      <a:endParaRPr lang="bs-Latn-BA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bs-Latn-B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extLst>
                  <a:ext uri="{0D108BD9-81ED-4DB2-BD59-A6C34878D82A}">
                    <a16:rowId xmlns:a16="http://schemas.microsoft.com/office/drawing/2014/main" val="1065684057"/>
                  </a:ext>
                </a:extLst>
              </a:tr>
              <a:tr h="210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bs-Latn-BA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bs-Latn-B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extLst>
                  <a:ext uri="{0D108BD9-81ED-4DB2-BD59-A6C34878D82A}">
                    <a16:rowId xmlns:a16="http://schemas.microsoft.com/office/drawing/2014/main" val="3822523570"/>
                  </a:ext>
                </a:extLst>
              </a:tr>
              <a:tr h="210647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BA" sz="1100" b="0" dirty="0" smtClean="0">
                          <a:solidFill>
                            <a:schemeClr val="bg1"/>
                          </a:solidFill>
                          <a:effectLst/>
                        </a:rPr>
                        <a:t>МЈЕСЕЧНИ</a:t>
                      </a:r>
                      <a:r>
                        <a:rPr lang="sr-Cyrl-BA" sz="1100" b="0" baseline="0" dirty="0" smtClean="0">
                          <a:solidFill>
                            <a:schemeClr val="bg1"/>
                          </a:solidFill>
                          <a:effectLst/>
                        </a:rPr>
                        <a:t> ТРОШКОВИ</a:t>
                      </a:r>
                      <a:endParaRPr lang="bs-Latn-BA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097848"/>
                  </a:ext>
                </a:extLst>
              </a:tr>
              <a:tr h="210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BA" sz="1100" b="0" dirty="0" smtClean="0">
                          <a:solidFill>
                            <a:schemeClr val="bg1"/>
                          </a:solidFill>
                          <a:effectLst/>
                        </a:rPr>
                        <a:t>Допуна</a:t>
                      </a:r>
                      <a:r>
                        <a:rPr lang="sr-Cyrl-BA" sz="1100" b="0" baseline="0" dirty="0" smtClean="0">
                          <a:solidFill>
                            <a:schemeClr val="bg1"/>
                          </a:solidFill>
                          <a:effectLst/>
                        </a:rPr>
                        <a:t> за мобител</a:t>
                      </a:r>
                      <a:endParaRPr lang="bs-Latn-BA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bs-Latn-B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extLst>
                  <a:ext uri="{0D108BD9-81ED-4DB2-BD59-A6C34878D82A}">
                    <a16:rowId xmlns:a16="http://schemas.microsoft.com/office/drawing/2014/main" val="2705860106"/>
                  </a:ext>
                </a:extLst>
              </a:tr>
              <a:tr h="210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BA" sz="1100" b="0" dirty="0" smtClean="0">
                          <a:solidFill>
                            <a:schemeClr val="bg1"/>
                          </a:solidFill>
                          <a:effectLst/>
                        </a:rPr>
                        <a:t>Интернет</a:t>
                      </a:r>
                      <a:endParaRPr lang="bs-Latn-BA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bs-Latn-B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extLst>
                  <a:ext uri="{0D108BD9-81ED-4DB2-BD59-A6C34878D82A}">
                    <a16:rowId xmlns:a16="http://schemas.microsoft.com/office/drawing/2014/main" val="2089137882"/>
                  </a:ext>
                </a:extLst>
              </a:tr>
              <a:tr h="210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BA" sz="1100" b="0" dirty="0" smtClean="0">
                          <a:solidFill>
                            <a:schemeClr val="bg1"/>
                          </a:solidFill>
                          <a:effectLst/>
                        </a:rPr>
                        <a:t>Храна</a:t>
                      </a:r>
                      <a:r>
                        <a:rPr lang="en-US" sz="1100" b="0" dirty="0" smtClean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sr-Cyrl-BA" sz="1100" b="0" dirty="0" smtClean="0">
                          <a:solidFill>
                            <a:schemeClr val="bg1"/>
                          </a:solidFill>
                          <a:effectLst/>
                        </a:rPr>
                        <a:t>пиће</a:t>
                      </a:r>
                      <a:endParaRPr lang="bs-Latn-BA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bs-Latn-B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extLst>
                  <a:ext uri="{0D108BD9-81ED-4DB2-BD59-A6C34878D82A}">
                    <a16:rowId xmlns:a16="http://schemas.microsoft.com/office/drawing/2014/main" val="1540830811"/>
                  </a:ext>
                </a:extLst>
              </a:tr>
              <a:tr h="210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BA" sz="1100" b="0" dirty="0" smtClean="0">
                          <a:solidFill>
                            <a:schemeClr val="bg1"/>
                          </a:solidFill>
                          <a:effectLst/>
                        </a:rPr>
                        <a:t>Лична</a:t>
                      </a:r>
                      <a:r>
                        <a:rPr lang="sr-Cyrl-BA" sz="1100" b="0" baseline="0" dirty="0" smtClean="0">
                          <a:solidFill>
                            <a:schemeClr val="bg1"/>
                          </a:solidFill>
                          <a:effectLst/>
                        </a:rPr>
                        <a:t> хигијена</a:t>
                      </a:r>
                      <a:endParaRPr lang="bs-Latn-BA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bs-Latn-B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extLst>
                  <a:ext uri="{0D108BD9-81ED-4DB2-BD59-A6C34878D82A}">
                    <a16:rowId xmlns:a16="http://schemas.microsoft.com/office/drawing/2014/main" val="2509744158"/>
                  </a:ext>
                </a:extLst>
              </a:tr>
              <a:tr h="210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BA" sz="1100" b="0" dirty="0" smtClean="0">
                          <a:solidFill>
                            <a:schemeClr val="bg1"/>
                          </a:solidFill>
                          <a:effectLst/>
                        </a:rPr>
                        <a:t>Исхрана</a:t>
                      </a:r>
                      <a:r>
                        <a:rPr lang="sr-Cyrl-BA" sz="1100" b="0" baseline="0" dirty="0" smtClean="0">
                          <a:solidFill>
                            <a:schemeClr val="bg1"/>
                          </a:solidFill>
                          <a:effectLst/>
                        </a:rPr>
                        <a:t> ван куће</a:t>
                      </a:r>
                      <a:endParaRPr lang="bs-Latn-BA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bs-Latn-B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extLst>
                  <a:ext uri="{0D108BD9-81ED-4DB2-BD59-A6C34878D82A}">
                    <a16:rowId xmlns:a16="http://schemas.microsoft.com/office/drawing/2014/main" val="1594582638"/>
                  </a:ext>
                </a:extLst>
              </a:tr>
              <a:tr h="210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BA" sz="1100" b="0" dirty="0" smtClean="0">
                          <a:solidFill>
                            <a:schemeClr val="bg1"/>
                          </a:solidFill>
                          <a:effectLst/>
                        </a:rPr>
                        <a:t>Превоз</a:t>
                      </a:r>
                      <a:endParaRPr lang="bs-Latn-BA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bs-Latn-B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extLst>
                  <a:ext uri="{0D108BD9-81ED-4DB2-BD59-A6C34878D82A}">
                    <a16:rowId xmlns:a16="http://schemas.microsoft.com/office/drawing/2014/main" val="107749472"/>
                  </a:ext>
                </a:extLst>
              </a:tr>
              <a:tr h="210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BA" sz="1100" b="0" dirty="0" smtClean="0">
                          <a:solidFill>
                            <a:schemeClr val="bg1"/>
                          </a:solidFill>
                          <a:effectLst/>
                        </a:rPr>
                        <a:t>Школски</a:t>
                      </a:r>
                      <a:r>
                        <a:rPr lang="sr-Cyrl-BA" sz="1100" b="0" baseline="0" dirty="0" smtClean="0">
                          <a:solidFill>
                            <a:schemeClr val="bg1"/>
                          </a:solidFill>
                          <a:effectLst/>
                        </a:rPr>
                        <a:t> прибор</a:t>
                      </a:r>
                      <a:endParaRPr lang="bs-Latn-BA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bs-Latn-B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extLst>
                  <a:ext uri="{0D108BD9-81ED-4DB2-BD59-A6C34878D82A}">
                    <a16:rowId xmlns:a16="http://schemas.microsoft.com/office/drawing/2014/main" val="1202054875"/>
                  </a:ext>
                </a:extLst>
              </a:tr>
              <a:tr h="210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 dirty="0" smtClean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r>
                        <a:rPr lang="sr-Cyrl-BA" sz="1100" b="0" dirty="0" smtClean="0">
                          <a:solidFill>
                            <a:schemeClr val="bg1"/>
                          </a:solidFill>
                          <a:effectLst/>
                        </a:rPr>
                        <a:t>дјећа и обућа</a:t>
                      </a:r>
                      <a:endParaRPr lang="bs-Latn-BA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bs-Latn-B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extLst>
                  <a:ext uri="{0D108BD9-81ED-4DB2-BD59-A6C34878D82A}">
                    <a16:rowId xmlns:a16="http://schemas.microsoft.com/office/drawing/2014/main" val="1291632430"/>
                  </a:ext>
                </a:extLst>
              </a:tr>
              <a:tr h="210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BA" sz="1100" b="0" dirty="0" smtClean="0">
                          <a:solidFill>
                            <a:schemeClr val="bg1"/>
                          </a:solidFill>
                          <a:effectLst/>
                        </a:rPr>
                        <a:t>Забава</a:t>
                      </a:r>
                      <a:r>
                        <a:rPr lang="en-US" sz="1100" b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00" b="0" dirty="0">
                          <a:solidFill>
                            <a:schemeClr val="bg1"/>
                          </a:solidFill>
                          <a:effectLst/>
                        </a:rPr>
                        <a:t>– </a:t>
                      </a:r>
                      <a:r>
                        <a:rPr lang="sr-Cyrl-BA" sz="1100" b="0" dirty="0" smtClean="0">
                          <a:solidFill>
                            <a:schemeClr val="bg1"/>
                          </a:solidFill>
                          <a:effectLst/>
                        </a:rPr>
                        <a:t>рођендани</a:t>
                      </a:r>
                      <a:r>
                        <a:rPr lang="en-US" sz="1100" b="0" dirty="0" smtClean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sr-Cyrl-BA" sz="1100" b="0" dirty="0" smtClean="0">
                          <a:solidFill>
                            <a:schemeClr val="bg1"/>
                          </a:solidFill>
                          <a:effectLst/>
                        </a:rPr>
                        <a:t>концерт</a:t>
                      </a:r>
                      <a:r>
                        <a:rPr lang="en-US" sz="1100" b="0" dirty="0" smtClean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sr-Cyrl-BA" sz="1100" b="0" dirty="0" smtClean="0">
                          <a:solidFill>
                            <a:schemeClr val="bg1"/>
                          </a:solidFill>
                          <a:effectLst/>
                        </a:rPr>
                        <a:t>кино</a:t>
                      </a:r>
                      <a:r>
                        <a:rPr lang="en-US" sz="1100" b="0" dirty="0" smtClean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sr-Cyrl-BA" sz="1100" b="0" dirty="0" smtClean="0">
                          <a:solidFill>
                            <a:schemeClr val="bg1"/>
                          </a:solidFill>
                          <a:effectLst/>
                        </a:rPr>
                        <a:t>спорт</a:t>
                      </a:r>
                      <a:r>
                        <a:rPr lang="en-US" sz="1100" b="0" dirty="0" smtClean="0">
                          <a:solidFill>
                            <a:schemeClr val="bg1"/>
                          </a:solidFill>
                          <a:effectLst/>
                        </a:rPr>
                        <a:t>…</a:t>
                      </a:r>
                      <a:endParaRPr lang="bs-Latn-BA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bs-Latn-B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extLst>
                  <a:ext uri="{0D108BD9-81ED-4DB2-BD59-A6C34878D82A}">
                    <a16:rowId xmlns:a16="http://schemas.microsoft.com/office/drawing/2014/main" val="2542119496"/>
                  </a:ext>
                </a:extLst>
              </a:tr>
              <a:tr h="210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 dirty="0" smtClean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r>
                        <a:rPr lang="sr-Cyrl-BA" sz="1100" b="0" dirty="0" smtClean="0">
                          <a:solidFill>
                            <a:schemeClr val="bg1"/>
                          </a:solidFill>
                          <a:effectLst/>
                        </a:rPr>
                        <a:t>бразовање</a:t>
                      </a:r>
                      <a:r>
                        <a:rPr lang="en-US" sz="1100" b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00" b="0" dirty="0">
                          <a:solidFill>
                            <a:schemeClr val="bg1"/>
                          </a:solidFill>
                          <a:effectLst/>
                        </a:rPr>
                        <a:t>– </a:t>
                      </a:r>
                      <a:r>
                        <a:rPr lang="sr-Cyrl-BA" sz="1100" b="0" dirty="0" smtClean="0">
                          <a:solidFill>
                            <a:schemeClr val="bg1"/>
                          </a:solidFill>
                          <a:effectLst/>
                        </a:rPr>
                        <a:t>курсеви</a:t>
                      </a:r>
                      <a:r>
                        <a:rPr lang="en-US" sz="1100" b="0" dirty="0" smtClean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sr-Cyrl-BA" sz="1100" b="0" dirty="0" smtClean="0">
                          <a:solidFill>
                            <a:schemeClr val="bg1"/>
                          </a:solidFill>
                          <a:effectLst/>
                        </a:rPr>
                        <a:t>усавршавање</a:t>
                      </a:r>
                      <a:endParaRPr lang="bs-Latn-BA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bs-Latn-B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extLst>
                  <a:ext uri="{0D108BD9-81ED-4DB2-BD59-A6C34878D82A}">
                    <a16:rowId xmlns:a16="http://schemas.microsoft.com/office/drawing/2014/main" val="812385251"/>
                  </a:ext>
                </a:extLst>
              </a:tr>
              <a:tr h="210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BA" sz="1100" b="0" dirty="0" smtClean="0">
                          <a:solidFill>
                            <a:schemeClr val="bg1"/>
                          </a:solidFill>
                          <a:effectLst/>
                        </a:rPr>
                        <a:t>Љетовање</a:t>
                      </a:r>
                      <a:r>
                        <a:rPr lang="en-US" sz="1100" b="0" dirty="0" smtClean="0">
                          <a:solidFill>
                            <a:schemeClr val="bg1"/>
                          </a:solidFill>
                          <a:effectLst/>
                        </a:rPr>
                        <a:t>/</a:t>
                      </a:r>
                      <a:r>
                        <a:rPr lang="sr-Cyrl-BA" sz="1100" b="0" dirty="0" smtClean="0">
                          <a:solidFill>
                            <a:schemeClr val="bg1"/>
                          </a:solidFill>
                          <a:effectLst/>
                        </a:rPr>
                        <a:t>зимовање</a:t>
                      </a:r>
                      <a:endParaRPr lang="bs-Latn-BA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bs-Latn-B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extLst>
                  <a:ext uri="{0D108BD9-81ED-4DB2-BD59-A6C34878D82A}">
                    <a16:rowId xmlns:a16="http://schemas.microsoft.com/office/drawing/2014/main" val="1941752758"/>
                  </a:ext>
                </a:extLst>
              </a:tr>
              <a:tr h="210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 dirty="0" smtClean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r>
                        <a:rPr lang="sr-Cyrl-BA" sz="1100" b="0" dirty="0" smtClean="0">
                          <a:solidFill>
                            <a:schemeClr val="bg1"/>
                          </a:solidFill>
                          <a:effectLst/>
                        </a:rPr>
                        <a:t>стали трошкови</a:t>
                      </a:r>
                      <a:r>
                        <a:rPr lang="en-US" sz="1100" b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00" b="0" dirty="0">
                          <a:solidFill>
                            <a:schemeClr val="bg1"/>
                          </a:solidFill>
                          <a:effectLst/>
                        </a:rPr>
                        <a:t>– </a:t>
                      </a:r>
                      <a:r>
                        <a:rPr lang="sr-Cyrl-BA" sz="1100" b="0" dirty="0" smtClean="0">
                          <a:solidFill>
                            <a:schemeClr val="bg1"/>
                          </a:solidFill>
                          <a:effectLst/>
                        </a:rPr>
                        <a:t>екскурзија</a:t>
                      </a:r>
                      <a:r>
                        <a:rPr lang="en-US" sz="1100" b="0" dirty="0" smtClean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sr-Cyrl-BA" sz="1100" b="0" dirty="0" smtClean="0">
                          <a:solidFill>
                            <a:schemeClr val="bg1"/>
                          </a:solidFill>
                          <a:effectLst/>
                        </a:rPr>
                        <a:t>возачка дозвола</a:t>
                      </a:r>
                      <a:r>
                        <a:rPr lang="en-US" sz="1100" b="0" dirty="0" smtClean="0">
                          <a:solidFill>
                            <a:schemeClr val="bg1"/>
                          </a:solidFill>
                          <a:effectLst/>
                        </a:rPr>
                        <a:t>…</a:t>
                      </a:r>
                      <a:endParaRPr lang="bs-Latn-BA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bs-Latn-B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extLst>
                  <a:ext uri="{0D108BD9-81ED-4DB2-BD59-A6C34878D82A}">
                    <a16:rowId xmlns:a16="http://schemas.microsoft.com/office/drawing/2014/main" val="2546406603"/>
                  </a:ext>
                </a:extLst>
              </a:tr>
              <a:tr h="21064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BA" sz="1100" b="0" dirty="0" smtClean="0">
                          <a:solidFill>
                            <a:schemeClr val="bg1"/>
                          </a:solidFill>
                          <a:effectLst/>
                        </a:rPr>
                        <a:t>УКУПНИ МЈЕСЕЧНИ ТРОШКОВИ</a:t>
                      </a:r>
                      <a:endParaRPr lang="bs-Latn-BA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bs-Latn-B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extLst>
                  <a:ext uri="{0D108BD9-81ED-4DB2-BD59-A6C34878D82A}">
                    <a16:rowId xmlns:a16="http://schemas.microsoft.com/office/drawing/2014/main" val="307715929"/>
                  </a:ext>
                </a:extLst>
              </a:tr>
              <a:tr h="210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bs-Latn-BA" sz="11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bs-Latn-B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extLst>
                  <a:ext uri="{0D108BD9-81ED-4DB2-BD59-A6C34878D82A}">
                    <a16:rowId xmlns:a16="http://schemas.microsoft.com/office/drawing/2014/main" val="4002002146"/>
                  </a:ext>
                </a:extLst>
              </a:tr>
              <a:tr h="2106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BA" sz="1100" b="0" dirty="0" smtClean="0">
                          <a:solidFill>
                            <a:schemeClr val="bg1"/>
                          </a:solidFill>
                          <a:effectLst/>
                        </a:rPr>
                        <a:t>УКУПНА</a:t>
                      </a:r>
                      <a:r>
                        <a:rPr lang="sr-Cyrl-BA" sz="1100" b="0" baseline="0" dirty="0" smtClean="0">
                          <a:solidFill>
                            <a:schemeClr val="bg1"/>
                          </a:solidFill>
                          <a:effectLst/>
                        </a:rPr>
                        <a:t> МЈЕСЕЧНА ПРИМАЊА</a:t>
                      </a:r>
                      <a:r>
                        <a:rPr lang="en-US" sz="1100" b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00" b="0" dirty="0">
                          <a:solidFill>
                            <a:schemeClr val="bg1"/>
                          </a:solidFill>
                          <a:effectLst/>
                        </a:rPr>
                        <a:t>– </a:t>
                      </a:r>
                      <a:r>
                        <a:rPr lang="sr-Cyrl-BA" sz="1100" b="0" dirty="0" smtClean="0">
                          <a:solidFill>
                            <a:schemeClr val="bg1"/>
                          </a:solidFill>
                          <a:effectLst/>
                        </a:rPr>
                        <a:t>УКУПНИ МЈЕСЕЧНИ ТРОШКОВИ</a:t>
                      </a:r>
                      <a:r>
                        <a:rPr lang="en-US" sz="1100" b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00" b="0" dirty="0">
                          <a:solidFill>
                            <a:schemeClr val="bg1"/>
                          </a:solidFill>
                          <a:effectLst/>
                        </a:rPr>
                        <a:t>= </a:t>
                      </a:r>
                      <a:r>
                        <a:rPr lang="sr-Cyrl-BA" sz="1100" b="0" dirty="0" smtClean="0">
                          <a:solidFill>
                            <a:schemeClr val="bg1"/>
                          </a:solidFill>
                          <a:effectLst/>
                        </a:rPr>
                        <a:t>РАСПОЛОЖИВА</a:t>
                      </a:r>
                      <a:r>
                        <a:rPr lang="sr-Cyrl-BA" sz="1100" b="0" baseline="0" dirty="0" smtClean="0">
                          <a:solidFill>
                            <a:schemeClr val="bg1"/>
                          </a:solidFill>
                          <a:effectLst/>
                        </a:rPr>
                        <a:t> СРЕДСТВА</a:t>
                      </a:r>
                      <a:endParaRPr lang="bs-Latn-BA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bs-Latn-B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bs-Latn-B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extLst>
                  <a:ext uri="{0D108BD9-81ED-4DB2-BD59-A6C34878D82A}">
                    <a16:rowId xmlns:a16="http://schemas.microsoft.com/office/drawing/2014/main" val="1304202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1481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4BC35-7C0F-4499-9353-D37224D75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ВАЖНО ЈЕ СВЕ ПРИХОДЕ И РАСХОДЕ ИМАТИ У ВИДУ</a:t>
            </a:r>
            <a:endParaRPr lang="bs-Latn-BA" dirty="0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EADD857E-5A3C-47F8-81A4-E1B0A258CE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6505217"/>
              </p:ext>
            </p:extLst>
          </p:nvPr>
        </p:nvGraphicFramePr>
        <p:xfrm>
          <a:off x="581025" y="2341563"/>
          <a:ext cx="11029950" cy="3633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573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289AE2-D2AE-49D1-AFAC-3A79F6794255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16c05727-aa75-4e4a-9b5f-8a80a1165891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27BD4C1-B6B1-4715-ABF9-E660A51A4E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E7CA09-9778-4414-AE97-8064B12DA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1388</Words>
  <Application>Microsoft Office PowerPoint</Application>
  <PresentationFormat>Widescreen</PresentationFormat>
  <Paragraphs>283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Microsoft YaHei</vt:lpstr>
      <vt:lpstr>Arial</vt:lpstr>
      <vt:lpstr>Calibri</vt:lpstr>
      <vt:lpstr>Corbel</vt:lpstr>
      <vt:lpstr>Franklin Gothic Book</vt:lpstr>
      <vt:lpstr>Franklin Gothic Demi</vt:lpstr>
      <vt:lpstr>Gill Sans MT</vt:lpstr>
      <vt:lpstr>Times New Roman</vt:lpstr>
      <vt:lpstr>Wingdings</vt:lpstr>
      <vt:lpstr>Wingdings 2</vt:lpstr>
      <vt:lpstr>DividendVTI</vt:lpstr>
      <vt:lpstr>ВЈЕШТИНА управљања личним финансијама</vt:lpstr>
      <vt:lpstr>о централној банци босне и херцеговине</vt:lpstr>
      <vt:lpstr>Новац Босне и херцеговине</vt:lpstr>
      <vt:lpstr>ФИНАНСИЈСКА ЕДУКАЦИЈА О ВЈЕШТИНИ УПРАВЉАЊА ЛИЧНИМ ФИНАНСИЈАМА ИМА ЗА ЦИЉ ....</vt:lpstr>
      <vt:lpstr>УПРАВЉАЊЕ ЛИЧНИМ БУЏЕТОМ?</vt:lpstr>
      <vt:lpstr>КАКО ВОДИТИ БУЏЕТ?</vt:lpstr>
      <vt:lpstr>За почетак покушај...</vt:lpstr>
      <vt:lpstr>ПРИМЈЕР БУЏЕТА</vt:lpstr>
      <vt:lpstr>ВАЖНО ЈЕ СВЕ ПРИХОДЕ И РАСХОДЕ ИМАТИ У ВИДУ</vt:lpstr>
      <vt:lpstr>КОРАК ПО КОРАК.. ДО ЛИЧНОГ БУЏЕТА</vt:lpstr>
      <vt:lpstr>ЛИЧНИ БУЏЕТ ЈЕ ПРАКТИЧНА ПОМОЋ ДА БУДЕМО ОДГОВОРНИЈИ У ФИНАНСИЈСКОМ ПОНАШАЊУ</vt:lpstr>
      <vt:lpstr>Зашто су циљеви важни?</vt:lpstr>
      <vt:lpstr>ШТА МОЖЕ БИТИ ЦИЉ?</vt:lpstr>
      <vt:lpstr>КАКО ОСТВАРИТИ ЦИЉЕВЕ, ОСИМ ШТО САМ ИХ ДЕФИНИСАО/ЛА?</vt:lpstr>
      <vt:lpstr>УМАЊЕЊЕ ТРОШКОВА – ЛАКО ПРИМЈЕЊИВ ПРИМЈЕР</vt:lpstr>
      <vt:lpstr>НАЧИНИ ПОВЕЋАЊА ПРИХОДА</vt:lpstr>
      <vt:lpstr>НАЧИНИ СМАЊЕЊА ТРОШКОВА</vt:lpstr>
      <vt:lpstr>ВРСТЕ ЦИЉЕВА</vt:lpstr>
      <vt:lpstr>КАДА САГЛЕДАМО ЛИЧНЕ ФИНАНСИЈЕ, ОНДА И ВИДИМО МОГУЋНОСТИ УШТЕДЕ </vt:lpstr>
      <vt:lpstr>ВАЖНО ЈЕ ПОНАШАТИ СЕ ОДГОВОРНО ПРЕМА НОВЦУ</vt:lpstr>
      <vt:lpstr>А КАД УШТЕДИМ, ШТА И КАКО ДАЉЕ?</vt:lpstr>
      <vt:lpstr>ВАЖНО ЈЕ ДА ОДЛУКУ ПРАТИ</vt:lpstr>
      <vt:lpstr>МАЛО О ВАМА...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VJEŠTINA UPRAVLJANJA LIČNIM FINANSIJAMA</dc:title>
  <dc:creator>Tarik</dc:creator>
  <cp:lastModifiedBy>Almir Salihovic</cp:lastModifiedBy>
  <cp:revision>49</cp:revision>
  <dcterms:created xsi:type="dcterms:W3CDTF">2020-10-21T11:42:44Z</dcterms:created>
  <dcterms:modified xsi:type="dcterms:W3CDTF">2021-11-02T12:14:22Z</dcterms:modified>
</cp:coreProperties>
</file>