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597" r:id="rId3"/>
    <p:sldId id="608" r:id="rId4"/>
    <p:sldId id="610" r:id="rId5"/>
    <p:sldId id="584" r:id="rId6"/>
    <p:sldId id="609" r:id="rId7"/>
    <p:sldId id="585" r:id="rId8"/>
    <p:sldId id="586" r:id="rId9"/>
    <p:sldId id="587" r:id="rId10"/>
    <p:sldId id="588" r:id="rId11"/>
    <p:sldId id="589" r:id="rId12"/>
    <p:sldId id="590" r:id="rId13"/>
    <p:sldId id="592" r:id="rId14"/>
    <p:sldId id="612" r:id="rId15"/>
    <p:sldId id="593" r:id="rId16"/>
    <p:sldId id="614" r:id="rId17"/>
    <p:sldId id="600" r:id="rId18"/>
    <p:sldId id="613" r:id="rId19"/>
    <p:sldId id="596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ma Colakovic" initials="BC" lastIdx="5" clrIdx="0">
    <p:extLst>
      <p:ext uri="{19B8F6BF-5375-455C-9EA6-DF929625EA0E}">
        <p15:presenceInfo xmlns:p15="http://schemas.microsoft.com/office/powerpoint/2012/main" userId="Belma Cola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336699"/>
    <a:srgbClr val="FF0000"/>
    <a:srgbClr val="F8F8F8"/>
    <a:srgbClr val="0033CC"/>
    <a:srgbClr val="0066FF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472" autoAdjust="0"/>
  </p:normalViewPr>
  <p:slideViewPr>
    <p:cSldViewPr>
      <p:cViewPr varScale="1">
        <p:scale>
          <a:sx n="81" d="100"/>
          <a:sy n="81" d="100"/>
        </p:scale>
        <p:origin x="14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Kovac" userId="0ffd5de0437f6e78" providerId="LiveId" clId="{24929F28-8BEE-4234-AC6E-E1BCC23DB633}"/>
    <pc:docChg chg="custSel modSld">
      <pc:chgData name="Adrian Kovac" userId="0ffd5de0437f6e78" providerId="LiveId" clId="{24929F28-8BEE-4234-AC6E-E1BCC23DB633}" dt="2021-05-20T19:24:00.214" v="40" actId="20577"/>
      <pc:docMkLst>
        <pc:docMk/>
      </pc:docMkLst>
      <pc:sldChg chg="modSp mod">
        <pc:chgData name="Adrian Kovac" userId="0ffd5de0437f6e78" providerId="LiveId" clId="{24929F28-8BEE-4234-AC6E-E1BCC23DB633}" dt="2021-05-20T19:24:00.214" v="40" actId="20577"/>
        <pc:sldMkLst>
          <pc:docMk/>
          <pc:sldMk cId="0" sldId="256"/>
        </pc:sldMkLst>
        <pc:spChg chg="mod">
          <ac:chgData name="Adrian Kovac" userId="0ffd5de0437f6e78" providerId="LiveId" clId="{24929F28-8BEE-4234-AC6E-E1BCC23DB633}" dt="2021-05-20T19:24:00.214" v="40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1CE8F-F30A-450D-AB92-6C3BE0BE7A3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8AB6F8C8-8C8D-4086-B3E2-638800302F0C}">
      <dgm:prSet phldrT="[Text]" custT="1"/>
      <dgm:spPr>
        <a:xfrm>
          <a:off x="0" y="0"/>
          <a:ext cx="1627380" cy="308102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bs-Latn-BA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Arial Unicode MS"/>
            <a:cs typeface="+mn-cs"/>
          </a:endParaRPr>
        </a:p>
      </dgm:t>
    </dgm:pt>
    <dgm:pt modelId="{9E4C50B5-0463-4F37-83EF-026CD499AFED}" type="parTrans" cxnId="{627DADC2-25B3-4E07-9932-1CB3A3DC5D7B}">
      <dgm:prSet/>
      <dgm:spPr/>
      <dgm:t>
        <a:bodyPr/>
        <a:lstStyle/>
        <a:p>
          <a:endParaRPr lang="bs-Latn-BA"/>
        </a:p>
      </dgm:t>
    </dgm:pt>
    <dgm:pt modelId="{EDF3D7E7-F5FA-4C18-9C2F-7DC8756D5229}" type="sibTrans" cxnId="{627DADC2-25B3-4E07-9932-1CB3A3DC5D7B}">
      <dgm:prSet/>
      <dgm:spPr/>
      <dgm:t>
        <a:bodyPr/>
        <a:lstStyle/>
        <a:p>
          <a:endParaRPr lang="bs-Latn-BA"/>
        </a:p>
      </dgm:t>
    </dgm:pt>
    <dgm:pt modelId="{9937AF03-7503-43CE-80E3-CAEB7B18812F}">
      <dgm:prSet phldrT="[Text]" custT="1"/>
      <dgm:spPr>
        <a:xfrm>
          <a:off x="1749434" y="59499"/>
          <a:ext cx="6387469" cy="990816"/>
        </a:xfrm>
        <a:prstGeom prst="rect">
          <a:avLst/>
        </a:prstGeom>
        <a:noFill/>
        <a:ln>
          <a:noFill/>
        </a:ln>
        <a:effectLst/>
      </dgm:spPr>
      <dgm:t>
        <a:bodyPr anchor="ctr"/>
        <a:lstStyle/>
        <a:p>
          <a:pPr algn="l"/>
          <a:r>
            <a:rPr lang="bs-Latn-BA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Arial Unicode MS"/>
              <a:cs typeface="+mn-cs"/>
            </a:rPr>
            <a:t> </a:t>
          </a: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algn="l"/>
          <a:endParaRPr lang="bs-Latn-BA" sz="14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  <a:p>
          <a:pPr algn="l"/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</a:t>
          </a:r>
          <a:r>
            <a:rPr lang="hr-HR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Odgovoran za stratešku alokaciju aktive, donosi Investicione smjernice kojima definišu </a:t>
          </a:r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maksimalna tolerancija na rizik, optimalna kombinacija (engl. trade-off) između rizika i povrata, strateška alokacija aktive, investiciona ograničenja, investicioni period i benčmark za ocjenu performansi</a:t>
          </a:r>
        </a:p>
      </dgm:t>
    </dgm:pt>
    <dgm:pt modelId="{8D9EFE33-9243-4087-8FF1-C2DBA2B70E46}" type="parTrans" cxnId="{2D02BDFC-9450-442D-B8C4-1CB282E023A8}">
      <dgm:prSet/>
      <dgm:spPr/>
      <dgm:t>
        <a:bodyPr/>
        <a:lstStyle/>
        <a:p>
          <a:endParaRPr lang="bs-Latn-BA"/>
        </a:p>
      </dgm:t>
    </dgm:pt>
    <dgm:pt modelId="{F5B02DD3-E3D3-464D-824E-2C2ACD8ED290}" type="sibTrans" cxnId="{2D02BDFC-9450-442D-B8C4-1CB282E023A8}">
      <dgm:prSet/>
      <dgm:spPr/>
      <dgm:t>
        <a:bodyPr/>
        <a:lstStyle/>
        <a:p>
          <a:endParaRPr lang="bs-Latn-BA"/>
        </a:p>
      </dgm:t>
    </dgm:pt>
    <dgm:pt modelId="{611B0773-BD99-474C-85A8-F9C29028CFFD}">
      <dgm:prSet phldrT="[Text]" custT="1"/>
      <dgm:spPr>
        <a:xfrm>
          <a:off x="1749434" y="1109814"/>
          <a:ext cx="6387469" cy="819922"/>
        </a:xfrm>
        <a:prstGeom prst="rect">
          <a:avLst/>
        </a:prstGeom>
        <a:noFill/>
        <a:ln>
          <a:noFill/>
        </a:ln>
        <a:effectLst/>
      </dgm:spPr>
      <dgm:t>
        <a:bodyPr anchor="ctr"/>
        <a:lstStyle/>
        <a:p>
          <a:pPr algn="just"/>
          <a:endParaRPr lang="bs-Latn-BA" sz="14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</dgm:t>
    </dgm:pt>
    <dgm:pt modelId="{38D36B0B-956D-47D0-A094-756A0CC80DED}" type="parTrans" cxnId="{5B3D5F6C-323D-46C5-B92C-2DEB21E1153B}">
      <dgm:prSet/>
      <dgm:spPr/>
      <dgm:t>
        <a:bodyPr/>
        <a:lstStyle/>
        <a:p>
          <a:endParaRPr lang="bs-Latn-BA"/>
        </a:p>
      </dgm:t>
    </dgm:pt>
    <dgm:pt modelId="{D621C450-E54C-4EE5-8BFA-8F632394B4C4}" type="sibTrans" cxnId="{5B3D5F6C-323D-46C5-B92C-2DEB21E1153B}">
      <dgm:prSet/>
      <dgm:spPr/>
      <dgm:t>
        <a:bodyPr/>
        <a:lstStyle/>
        <a:p>
          <a:endParaRPr lang="bs-Latn-BA"/>
        </a:p>
      </dgm:t>
    </dgm:pt>
    <dgm:pt modelId="{E1749012-7DA2-404E-8ED1-93C11AA6CC5F}">
      <dgm:prSet phldrT="[Text]" custT="1"/>
      <dgm:spPr>
        <a:xfrm>
          <a:off x="1749434" y="1989236"/>
          <a:ext cx="6387469" cy="1030073"/>
        </a:xfrm>
        <a:prstGeom prst="rect">
          <a:avLst/>
        </a:prstGeom>
        <a:noFill/>
        <a:ln>
          <a:noFill/>
        </a:ln>
        <a:effectLst/>
      </dgm:spPr>
      <dgm:t>
        <a:bodyPr anchor="ctr"/>
        <a:lstStyle/>
        <a:p>
          <a:pPr algn="just"/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Strateška alokacija aktive, tj. strateška alokacija ukupnog portfolija deviznih rezervi za srednjoročni period sadrži investicioni horizont (period u kojem se ocjenjuju rezultati upravljanja deviznim rezervama) i vrste instrumenata koji čine strateški benčmark na temelju prihvatljivog nivoa rizika, a može da sadrži neutralnu valutnu alokaciju.</a:t>
          </a:r>
        </a:p>
      </dgm:t>
    </dgm:pt>
    <dgm:pt modelId="{E8066832-0FCD-40DD-9229-4C68BE7E108A}" type="parTrans" cxnId="{56D58D5C-CC32-4937-9BE4-6647E3F594A2}">
      <dgm:prSet/>
      <dgm:spPr/>
      <dgm:t>
        <a:bodyPr/>
        <a:lstStyle/>
        <a:p>
          <a:endParaRPr lang="bs-Latn-BA"/>
        </a:p>
      </dgm:t>
    </dgm:pt>
    <dgm:pt modelId="{CD665B37-CF53-412E-8103-67FC313D430B}" type="sibTrans" cxnId="{56D58D5C-CC32-4937-9BE4-6647E3F594A2}">
      <dgm:prSet/>
      <dgm:spPr/>
      <dgm:t>
        <a:bodyPr/>
        <a:lstStyle/>
        <a:p>
          <a:endParaRPr lang="bs-Latn-BA"/>
        </a:p>
      </dgm:t>
    </dgm:pt>
    <dgm:pt modelId="{0AED104D-2D76-4FF8-B352-96173557DC14}" type="pres">
      <dgm:prSet presAssocID="{3DB1CE8F-F30A-450D-AB92-6C3BE0BE7A38}" presName="vert0" presStyleCnt="0">
        <dgm:presLayoutVars>
          <dgm:dir/>
          <dgm:animOne val="branch"/>
          <dgm:animLvl val="lvl"/>
        </dgm:presLayoutVars>
      </dgm:prSet>
      <dgm:spPr/>
    </dgm:pt>
    <dgm:pt modelId="{D505D7E3-6427-4FEF-899B-3F422D72A258}" type="pres">
      <dgm:prSet presAssocID="{8AB6F8C8-8C8D-4086-B3E2-638800302F0C}" presName="thickLine" presStyleLbl="alignNode1" presStyleIdx="0" presStyleCnt="1"/>
      <dgm:spPr>
        <a:xfrm>
          <a:off x="0" y="0"/>
          <a:ext cx="8136904" cy="0"/>
        </a:xfrm>
        <a:prstGeom prst="line">
          <a:avLst/>
        </a:prstGeom>
        <a:gradFill rotWithShape="0">
          <a:gsLst>
            <a:gs pos="0">
              <a:srgbClr val="E6294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294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294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E6294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DCD66EA9-86D9-497B-8A7B-CAE7AAF25FC1}" type="pres">
      <dgm:prSet presAssocID="{8AB6F8C8-8C8D-4086-B3E2-638800302F0C}" presName="horz1" presStyleCnt="0"/>
      <dgm:spPr/>
    </dgm:pt>
    <dgm:pt modelId="{1FE40171-A332-4B14-9621-7D27F73A67E0}" type="pres">
      <dgm:prSet presAssocID="{8AB6F8C8-8C8D-4086-B3E2-638800302F0C}" presName="tx1" presStyleLbl="revTx" presStyleIdx="0" presStyleCnt="4"/>
      <dgm:spPr/>
    </dgm:pt>
    <dgm:pt modelId="{12A8BCB6-B6DE-4D23-8B2A-0E2748138F8B}" type="pres">
      <dgm:prSet presAssocID="{8AB6F8C8-8C8D-4086-B3E2-638800302F0C}" presName="vert1" presStyleCnt="0"/>
      <dgm:spPr/>
    </dgm:pt>
    <dgm:pt modelId="{E2AA90F3-2133-4946-952C-9EDDD8BAC531}" type="pres">
      <dgm:prSet presAssocID="{9937AF03-7503-43CE-80E3-CAEB7B18812F}" presName="vertSpace2a" presStyleCnt="0"/>
      <dgm:spPr/>
    </dgm:pt>
    <dgm:pt modelId="{FD8AC2AD-2F0F-42BF-B16B-B6332412D97B}" type="pres">
      <dgm:prSet presAssocID="{9937AF03-7503-43CE-80E3-CAEB7B18812F}" presName="horz2" presStyleCnt="0"/>
      <dgm:spPr/>
    </dgm:pt>
    <dgm:pt modelId="{8A73F1EA-9B18-4571-8302-4ED802594168}" type="pres">
      <dgm:prSet presAssocID="{9937AF03-7503-43CE-80E3-CAEB7B18812F}" presName="horzSpace2" presStyleCnt="0"/>
      <dgm:spPr/>
    </dgm:pt>
    <dgm:pt modelId="{54340A5E-5928-42EA-B18C-CD30C092E2CB}" type="pres">
      <dgm:prSet presAssocID="{9937AF03-7503-43CE-80E3-CAEB7B18812F}" presName="tx2" presStyleLbl="revTx" presStyleIdx="1" presStyleCnt="4" custScaleY="20950"/>
      <dgm:spPr/>
    </dgm:pt>
    <dgm:pt modelId="{2C79D8CF-965C-4164-842B-9B1AD15CC330}" type="pres">
      <dgm:prSet presAssocID="{9937AF03-7503-43CE-80E3-CAEB7B18812F}" presName="vert2" presStyleCnt="0"/>
      <dgm:spPr/>
    </dgm:pt>
    <dgm:pt modelId="{2E16498A-3A21-4446-9305-C3D3F584ADB2}" type="pres">
      <dgm:prSet presAssocID="{9937AF03-7503-43CE-80E3-CAEB7B18812F}" presName="thinLine2b" presStyleLbl="callout" presStyleIdx="0" presStyleCnt="3"/>
      <dgm:spPr>
        <a:xfrm>
          <a:off x="1627380" y="1050315"/>
          <a:ext cx="6509523" cy="0"/>
        </a:xfrm>
        <a:ln>
          <a:noFill/>
        </a:ln>
      </dgm:spPr>
    </dgm:pt>
    <dgm:pt modelId="{29120B4E-EF30-4815-A05E-85A2DB3A085E}" type="pres">
      <dgm:prSet presAssocID="{9937AF03-7503-43CE-80E3-CAEB7B18812F}" presName="vertSpace2b" presStyleCnt="0"/>
      <dgm:spPr/>
    </dgm:pt>
    <dgm:pt modelId="{AA038DE4-6B9F-43DF-BC70-9DC09A80CD73}" type="pres">
      <dgm:prSet presAssocID="{611B0773-BD99-474C-85A8-F9C29028CFFD}" presName="horz2" presStyleCnt="0"/>
      <dgm:spPr/>
    </dgm:pt>
    <dgm:pt modelId="{805B0D02-0565-4C79-82BF-DE1AA6443AF0}" type="pres">
      <dgm:prSet presAssocID="{611B0773-BD99-474C-85A8-F9C29028CFFD}" presName="horzSpace2" presStyleCnt="0"/>
      <dgm:spPr/>
    </dgm:pt>
    <dgm:pt modelId="{2C18E8FA-EA83-4CA6-BB7E-CE193E01B8E0}" type="pres">
      <dgm:prSet presAssocID="{611B0773-BD99-474C-85A8-F9C29028CFFD}" presName="tx2" presStyleLbl="revTx" presStyleIdx="2" presStyleCnt="4" custScaleY="68902"/>
      <dgm:spPr/>
    </dgm:pt>
    <dgm:pt modelId="{C1B3F8D1-5FCC-4263-95BD-82E84E20CDDE}" type="pres">
      <dgm:prSet presAssocID="{611B0773-BD99-474C-85A8-F9C29028CFFD}" presName="vert2" presStyleCnt="0"/>
      <dgm:spPr/>
    </dgm:pt>
    <dgm:pt modelId="{A7D95B4E-81E3-45C4-9F16-ED8E3E6ED8BF}" type="pres">
      <dgm:prSet presAssocID="{611B0773-BD99-474C-85A8-F9C29028CFFD}" presName="thinLine2b" presStyleLbl="callout" presStyleIdx="1" presStyleCnt="3"/>
      <dgm:spPr>
        <a:xfrm>
          <a:off x="1627380" y="1929737"/>
          <a:ext cx="6509523" cy="0"/>
        </a:xfrm>
        <a:prstGeom prst="line">
          <a:avLst/>
        </a:prstGeom>
        <a:noFill/>
        <a:ln w="9525" cap="flat" cmpd="sng" algn="ctr">
          <a:solidFill>
            <a:srgbClr val="E62949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AF57CA16-BC20-4182-8562-31A264100465}" type="pres">
      <dgm:prSet presAssocID="{611B0773-BD99-474C-85A8-F9C29028CFFD}" presName="vertSpace2b" presStyleCnt="0"/>
      <dgm:spPr/>
    </dgm:pt>
    <dgm:pt modelId="{1FC45FBF-EF15-4A5B-86AB-C4CE00D510B7}" type="pres">
      <dgm:prSet presAssocID="{E1749012-7DA2-404E-8ED1-93C11AA6CC5F}" presName="horz2" presStyleCnt="0"/>
      <dgm:spPr/>
    </dgm:pt>
    <dgm:pt modelId="{AEC40052-10BB-4530-95B9-50385DC10B22}" type="pres">
      <dgm:prSet presAssocID="{E1749012-7DA2-404E-8ED1-93C11AA6CC5F}" presName="horzSpace2" presStyleCnt="0"/>
      <dgm:spPr/>
    </dgm:pt>
    <dgm:pt modelId="{E74AECC5-39A3-4554-804C-F85B16A2FC13}" type="pres">
      <dgm:prSet presAssocID="{E1749012-7DA2-404E-8ED1-93C11AA6CC5F}" presName="tx2" presStyleLbl="revTx" presStyleIdx="3" presStyleCnt="4" custScaleY="86562"/>
      <dgm:spPr/>
    </dgm:pt>
    <dgm:pt modelId="{F04A23B6-EC5D-421C-8B83-42C8500E83F6}" type="pres">
      <dgm:prSet presAssocID="{E1749012-7DA2-404E-8ED1-93C11AA6CC5F}" presName="vert2" presStyleCnt="0"/>
      <dgm:spPr/>
    </dgm:pt>
    <dgm:pt modelId="{8D0C5F3E-A2D5-47FE-B05E-EC1B415408DD}" type="pres">
      <dgm:prSet presAssocID="{E1749012-7DA2-404E-8ED1-93C11AA6CC5F}" presName="thinLine2b" presStyleLbl="callout" presStyleIdx="2" presStyleCnt="3"/>
      <dgm:spPr>
        <a:xfrm>
          <a:off x="1627380" y="3019310"/>
          <a:ext cx="6509523" cy="0"/>
        </a:xfrm>
        <a:prstGeom prst="line">
          <a:avLst/>
        </a:prstGeom>
        <a:noFill/>
        <a:ln w="9525" cap="flat" cmpd="sng" algn="ctr">
          <a:solidFill>
            <a:srgbClr val="E62949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C28AE23-88DB-4D7A-9CF5-A6D8C0346922}" type="pres">
      <dgm:prSet presAssocID="{E1749012-7DA2-404E-8ED1-93C11AA6CC5F}" presName="vertSpace2b" presStyleCnt="0"/>
      <dgm:spPr/>
    </dgm:pt>
  </dgm:ptLst>
  <dgm:cxnLst>
    <dgm:cxn modelId="{12332712-0337-4D9E-8464-50F9009B924B}" type="presOf" srcId="{9937AF03-7503-43CE-80E3-CAEB7B18812F}" destId="{54340A5E-5928-42EA-B18C-CD30C092E2CB}" srcOrd="0" destOrd="0" presId="urn:microsoft.com/office/officeart/2008/layout/LinedList"/>
    <dgm:cxn modelId="{23D94516-E4A6-4E3A-B0FD-0DE4ADBA29D5}" type="presOf" srcId="{E1749012-7DA2-404E-8ED1-93C11AA6CC5F}" destId="{E74AECC5-39A3-4554-804C-F85B16A2FC13}" srcOrd="0" destOrd="0" presId="urn:microsoft.com/office/officeart/2008/layout/LinedList"/>
    <dgm:cxn modelId="{56D58D5C-CC32-4937-9BE4-6647E3F594A2}" srcId="{8AB6F8C8-8C8D-4086-B3E2-638800302F0C}" destId="{E1749012-7DA2-404E-8ED1-93C11AA6CC5F}" srcOrd="2" destOrd="0" parTransId="{E8066832-0FCD-40DD-9229-4C68BE7E108A}" sibTransId="{CD665B37-CF53-412E-8103-67FC313D430B}"/>
    <dgm:cxn modelId="{5B3D5F6C-323D-46C5-B92C-2DEB21E1153B}" srcId="{8AB6F8C8-8C8D-4086-B3E2-638800302F0C}" destId="{611B0773-BD99-474C-85A8-F9C29028CFFD}" srcOrd="1" destOrd="0" parTransId="{38D36B0B-956D-47D0-A094-756A0CC80DED}" sibTransId="{D621C450-E54C-4EE5-8BFA-8F632394B4C4}"/>
    <dgm:cxn modelId="{C660EC4D-BE68-49D6-809E-FD77EA0DB849}" type="presOf" srcId="{611B0773-BD99-474C-85A8-F9C29028CFFD}" destId="{2C18E8FA-EA83-4CA6-BB7E-CE193E01B8E0}" srcOrd="0" destOrd="0" presId="urn:microsoft.com/office/officeart/2008/layout/LinedList"/>
    <dgm:cxn modelId="{627DADC2-25B3-4E07-9932-1CB3A3DC5D7B}" srcId="{3DB1CE8F-F30A-450D-AB92-6C3BE0BE7A38}" destId="{8AB6F8C8-8C8D-4086-B3E2-638800302F0C}" srcOrd="0" destOrd="0" parTransId="{9E4C50B5-0463-4F37-83EF-026CD499AFED}" sibTransId="{EDF3D7E7-F5FA-4C18-9C2F-7DC8756D5229}"/>
    <dgm:cxn modelId="{E72F6EC8-D2C1-4430-9031-DCD7B6CA93CC}" type="presOf" srcId="{3DB1CE8F-F30A-450D-AB92-6C3BE0BE7A38}" destId="{0AED104D-2D76-4FF8-B352-96173557DC14}" srcOrd="0" destOrd="0" presId="urn:microsoft.com/office/officeart/2008/layout/LinedList"/>
    <dgm:cxn modelId="{204632D4-09DE-48F2-BEED-2441C9B4D165}" type="presOf" srcId="{8AB6F8C8-8C8D-4086-B3E2-638800302F0C}" destId="{1FE40171-A332-4B14-9621-7D27F73A67E0}" srcOrd="0" destOrd="0" presId="urn:microsoft.com/office/officeart/2008/layout/LinedList"/>
    <dgm:cxn modelId="{2D02BDFC-9450-442D-B8C4-1CB282E023A8}" srcId="{8AB6F8C8-8C8D-4086-B3E2-638800302F0C}" destId="{9937AF03-7503-43CE-80E3-CAEB7B18812F}" srcOrd="0" destOrd="0" parTransId="{8D9EFE33-9243-4087-8FF1-C2DBA2B70E46}" sibTransId="{F5B02DD3-E3D3-464D-824E-2C2ACD8ED290}"/>
    <dgm:cxn modelId="{6FDD3637-055B-4065-A412-6319B04E2AA1}" type="presParOf" srcId="{0AED104D-2D76-4FF8-B352-96173557DC14}" destId="{D505D7E3-6427-4FEF-899B-3F422D72A258}" srcOrd="0" destOrd="0" presId="urn:microsoft.com/office/officeart/2008/layout/LinedList"/>
    <dgm:cxn modelId="{9CA48E13-2B21-4CC4-AF1C-7F2AF19634E6}" type="presParOf" srcId="{0AED104D-2D76-4FF8-B352-96173557DC14}" destId="{DCD66EA9-86D9-497B-8A7B-CAE7AAF25FC1}" srcOrd="1" destOrd="0" presId="urn:microsoft.com/office/officeart/2008/layout/LinedList"/>
    <dgm:cxn modelId="{36B3E571-C6A0-4DF4-8CC8-B16F981EE226}" type="presParOf" srcId="{DCD66EA9-86D9-497B-8A7B-CAE7AAF25FC1}" destId="{1FE40171-A332-4B14-9621-7D27F73A67E0}" srcOrd="0" destOrd="0" presId="urn:microsoft.com/office/officeart/2008/layout/LinedList"/>
    <dgm:cxn modelId="{474445DB-8F76-41CD-BADC-3AA9A440C87C}" type="presParOf" srcId="{DCD66EA9-86D9-497B-8A7B-CAE7AAF25FC1}" destId="{12A8BCB6-B6DE-4D23-8B2A-0E2748138F8B}" srcOrd="1" destOrd="0" presId="urn:microsoft.com/office/officeart/2008/layout/LinedList"/>
    <dgm:cxn modelId="{CBE6239D-E041-4642-8C4E-BEF01589F28F}" type="presParOf" srcId="{12A8BCB6-B6DE-4D23-8B2A-0E2748138F8B}" destId="{E2AA90F3-2133-4946-952C-9EDDD8BAC531}" srcOrd="0" destOrd="0" presId="urn:microsoft.com/office/officeart/2008/layout/LinedList"/>
    <dgm:cxn modelId="{625D7B1A-B3AA-4589-AC26-926A81783669}" type="presParOf" srcId="{12A8BCB6-B6DE-4D23-8B2A-0E2748138F8B}" destId="{FD8AC2AD-2F0F-42BF-B16B-B6332412D97B}" srcOrd="1" destOrd="0" presId="urn:microsoft.com/office/officeart/2008/layout/LinedList"/>
    <dgm:cxn modelId="{EE66598A-0999-4E2B-A9A9-1F27C3083F04}" type="presParOf" srcId="{FD8AC2AD-2F0F-42BF-B16B-B6332412D97B}" destId="{8A73F1EA-9B18-4571-8302-4ED802594168}" srcOrd="0" destOrd="0" presId="urn:microsoft.com/office/officeart/2008/layout/LinedList"/>
    <dgm:cxn modelId="{5E99F73F-3053-43FA-ACF0-A12F3E5F3AFC}" type="presParOf" srcId="{FD8AC2AD-2F0F-42BF-B16B-B6332412D97B}" destId="{54340A5E-5928-42EA-B18C-CD30C092E2CB}" srcOrd="1" destOrd="0" presId="urn:microsoft.com/office/officeart/2008/layout/LinedList"/>
    <dgm:cxn modelId="{368A34CC-E273-458D-BD89-9B750B5E3252}" type="presParOf" srcId="{FD8AC2AD-2F0F-42BF-B16B-B6332412D97B}" destId="{2C79D8CF-965C-4164-842B-9B1AD15CC330}" srcOrd="2" destOrd="0" presId="urn:microsoft.com/office/officeart/2008/layout/LinedList"/>
    <dgm:cxn modelId="{98DC154D-B9A0-4D6F-8193-90E09B3F4C28}" type="presParOf" srcId="{12A8BCB6-B6DE-4D23-8B2A-0E2748138F8B}" destId="{2E16498A-3A21-4446-9305-C3D3F584ADB2}" srcOrd="2" destOrd="0" presId="urn:microsoft.com/office/officeart/2008/layout/LinedList"/>
    <dgm:cxn modelId="{7BAD9298-C2B8-442F-B387-9F6C8C2DED88}" type="presParOf" srcId="{12A8BCB6-B6DE-4D23-8B2A-0E2748138F8B}" destId="{29120B4E-EF30-4815-A05E-85A2DB3A085E}" srcOrd="3" destOrd="0" presId="urn:microsoft.com/office/officeart/2008/layout/LinedList"/>
    <dgm:cxn modelId="{81BFE05A-DBC9-44FE-988E-1D561CEDF420}" type="presParOf" srcId="{12A8BCB6-B6DE-4D23-8B2A-0E2748138F8B}" destId="{AA038DE4-6B9F-43DF-BC70-9DC09A80CD73}" srcOrd="4" destOrd="0" presId="urn:microsoft.com/office/officeart/2008/layout/LinedList"/>
    <dgm:cxn modelId="{3B775F95-B3B2-49B7-9079-3DF4375F72DD}" type="presParOf" srcId="{AA038DE4-6B9F-43DF-BC70-9DC09A80CD73}" destId="{805B0D02-0565-4C79-82BF-DE1AA6443AF0}" srcOrd="0" destOrd="0" presId="urn:microsoft.com/office/officeart/2008/layout/LinedList"/>
    <dgm:cxn modelId="{22B0F07D-0FCA-4341-B801-27752B9D2D71}" type="presParOf" srcId="{AA038DE4-6B9F-43DF-BC70-9DC09A80CD73}" destId="{2C18E8FA-EA83-4CA6-BB7E-CE193E01B8E0}" srcOrd="1" destOrd="0" presId="urn:microsoft.com/office/officeart/2008/layout/LinedList"/>
    <dgm:cxn modelId="{5D5AE9ED-E788-4580-94BD-C7DF274DBF7F}" type="presParOf" srcId="{AA038DE4-6B9F-43DF-BC70-9DC09A80CD73}" destId="{C1B3F8D1-5FCC-4263-95BD-82E84E20CDDE}" srcOrd="2" destOrd="0" presId="urn:microsoft.com/office/officeart/2008/layout/LinedList"/>
    <dgm:cxn modelId="{514A06B4-C1EF-4914-B1A4-93354007FFEC}" type="presParOf" srcId="{12A8BCB6-B6DE-4D23-8B2A-0E2748138F8B}" destId="{A7D95B4E-81E3-45C4-9F16-ED8E3E6ED8BF}" srcOrd="5" destOrd="0" presId="urn:microsoft.com/office/officeart/2008/layout/LinedList"/>
    <dgm:cxn modelId="{DB6F36FB-D646-4C54-8275-0AAFC5A40D4F}" type="presParOf" srcId="{12A8BCB6-B6DE-4D23-8B2A-0E2748138F8B}" destId="{AF57CA16-BC20-4182-8562-31A264100465}" srcOrd="6" destOrd="0" presId="urn:microsoft.com/office/officeart/2008/layout/LinedList"/>
    <dgm:cxn modelId="{B281CE5B-2C7E-4686-ABE9-5DE946291274}" type="presParOf" srcId="{12A8BCB6-B6DE-4D23-8B2A-0E2748138F8B}" destId="{1FC45FBF-EF15-4A5B-86AB-C4CE00D510B7}" srcOrd="7" destOrd="0" presId="urn:microsoft.com/office/officeart/2008/layout/LinedList"/>
    <dgm:cxn modelId="{164B9EEC-0B72-4E41-A0F8-3C2B4F8F8904}" type="presParOf" srcId="{1FC45FBF-EF15-4A5B-86AB-C4CE00D510B7}" destId="{AEC40052-10BB-4530-95B9-50385DC10B22}" srcOrd="0" destOrd="0" presId="urn:microsoft.com/office/officeart/2008/layout/LinedList"/>
    <dgm:cxn modelId="{9BF54AF2-927E-4076-8943-18FC2FEC94CD}" type="presParOf" srcId="{1FC45FBF-EF15-4A5B-86AB-C4CE00D510B7}" destId="{E74AECC5-39A3-4554-804C-F85B16A2FC13}" srcOrd="1" destOrd="0" presId="urn:microsoft.com/office/officeart/2008/layout/LinedList"/>
    <dgm:cxn modelId="{D48CBDBA-A224-4764-A8B6-C24F0AB219CC}" type="presParOf" srcId="{1FC45FBF-EF15-4A5B-86AB-C4CE00D510B7}" destId="{F04A23B6-EC5D-421C-8B83-42C8500E83F6}" srcOrd="2" destOrd="0" presId="urn:microsoft.com/office/officeart/2008/layout/LinedList"/>
    <dgm:cxn modelId="{C23BF54F-5F88-47F1-ADEB-0AD5E7BF1AF0}" type="presParOf" srcId="{12A8BCB6-B6DE-4D23-8B2A-0E2748138F8B}" destId="{8D0C5F3E-A2D5-47FE-B05E-EC1B415408DD}" srcOrd="8" destOrd="0" presId="urn:microsoft.com/office/officeart/2008/layout/LinedList"/>
    <dgm:cxn modelId="{492B8E85-B279-4342-BBA8-D324CEA08C98}" type="presParOf" srcId="{12A8BCB6-B6DE-4D23-8B2A-0E2748138F8B}" destId="{0C28AE23-88DB-4D7A-9CF5-A6D8C034692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1CE8F-F30A-450D-AB92-6C3BE0BE7A38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bs-Latn-BA"/>
        </a:p>
      </dgm:t>
    </dgm:pt>
    <dgm:pt modelId="{8AB6F8C8-8C8D-4086-B3E2-638800302F0C}">
      <dgm:prSet phldrT="[Text]" custT="1"/>
      <dgm:spPr>
        <a:xfrm>
          <a:off x="0" y="1677"/>
          <a:ext cx="1627380" cy="343167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bs-Latn-BA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Arial Unicode MS"/>
            <a:cs typeface="+mn-cs"/>
          </a:endParaRPr>
        </a:p>
      </dgm:t>
    </dgm:pt>
    <dgm:pt modelId="{9E4C50B5-0463-4F37-83EF-026CD499AFED}" type="parTrans" cxnId="{627DADC2-25B3-4E07-9932-1CB3A3DC5D7B}">
      <dgm:prSet/>
      <dgm:spPr/>
      <dgm:t>
        <a:bodyPr/>
        <a:lstStyle/>
        <a:p>
          <a:endParaRPr lang="bs-Latn-BA"/>
        </a:p>
      </dgm:t>
    </dgm:pt>
    <dgm:pt modelId="{EDF3D7E7-F5FA-4C18-9C2F-7DC8756D5229}" type="sibTrans" cxnId="{627DADC2-25B3-4E07-9932-1CB3A3DC5D7B}">
      <dgm:prSet/>
      <dgm:spPr/>
      <dgm:t>
        <a:bodyPr/>
        <a:lstStyle/>
        <a:p>
          <a:endParaRPr lang="bs-Latn-BA"/>
        </a:p>
      </dgm:t>
    </dgm:pt>
    <dgm:pt modelId="{9937AF03-7503-43CE-80E3-CAEB7B18812F}">
      <dgm:prSet phldrT="[Text]" custT="1"/>
      <dgm:spPr>
        <a:xfrm>
          <a:off x="1749434" y="103555"/>
          <a:ext cx="6387469" cy="756259"/>
        </a:xfrm>
        <a:prstGeom prst="rect">
          <a:avLst/>
        </a:prstGeom>
        <a:noFill/>
        <a:ln>
          <a:noFill/>
        </a:ln>
        <a:effectLst/>
      </dgm:spPr>
      <dgm:t>
        <a:bodyPr anchor="ctr"/>
        <a:lstStyle/>
        <a:p>
          <a:pPr algn="l"/>
          <a:r>
            <a:rPr lang="bs-Latn-BA" sz="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Arial Unicode MS"/>
              <a:cs typeface="+mn-cs"/>
            </a:rPr>
            <a:t> </a:t>
          </a:r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</a:t>
          </a:r>
          <a:r>
            <a:rPr lang="hr-HR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Odgovoran za taktičku alokaciju, </a:t>
          </a:r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djeluje u okviru obavezujućih zakonskih ograničenja i Investicionih smjernica usvojenih od strane Upravnog odbora pri pripremi Pravila i parametara rizika vezanih za ulaganje deviznih rezervi</a:t>
          </a:r>
        </a:p>
      </dgm:t>
    </dgm:pt>
    <dgm:pt modelId="{8D9EFE33-9243-4087-8FF1-C2DBA2B70E46}" type="parTrans" cxnId="{2D02BDFC-9450-442D-B8C4-1CB282E023A8}">
      <dgm:prSet/>
      <dgm:spPr/>
      <dgm:t>
        <a:bodyPr/>
        <a:lstStyle/>
        <a:p>
          <a:endParaRPr lang="bs-Latn-BA"/>
        </a:p>
      </dgm:t>
    </dgm:pt>
    <dgm:pt modelId="{F5B02DD3-E3D3-464D-824E-2C2ACD8ED290}" type="sibTrans" cxnId="{2D02BDFC-9450-442D-B8C4-1CB282E023A8}">
      <dgm:prSet/>
      <dgm:spPr/>
      <dgm:t>
        <a:bodyPr/>
        <a:lstStyle/>
        <a:p>
          <a:endParaRPr lang="bs-Latn-BA"/>
        </a:p>
      </dgm:t>
    </dgm:pt>
    <dgm:pt modelId="{611B0773-BD99-474C-85A8-F9C29028CFFD}">
      <dgm:prSet phldrT="[Text]" custT="1"/>
      <dgm:spPr>
        <a:xfrm>
          <a:off x="1749434" y="961693"/>
          <a:ext cx="6387469" cy="1020836"/>
        </a:xfrm>
        <a:prstGeom prst="rect">
          <a:avLst/>
        </a:prstGeom>
        <a:noFill/>
        <a:ln>
          <a:noFill/>
        </a:ln>
        <a:effectLst/>
      </dgm:spPr>
      <dgm:t>
        <a:bodyPr anchor="ctr"/>
        <a:lstStyle/>
        <a:p>
          <a:pPr algn="just"/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Upravlja deviznim rezervama putem donošenja Pravila i parametara rizika, koja uključuju odgovarajuću taktičku strategiju u okviru ograničenja i devijacijskih pragova koji su dozvoljeni prema Investicionim smjernicama. M</a:t>
          </a:r>
          <a:r>
            <a:rPr lang="hr-HR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ože postupati opreznije nego što je dopušteno u Investicionim smjernicama ukoliko smatra da je to opravdano prevladavajućim tržišnim okolnostima ili razmatranjima rizika</a:t>
          </a:r>
          <a:endParaRPr lang="bs-Latn-BA" sz="14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</dgm:t>
    </dgm:pt>
    <dgm:pt modelId="{38D36B0B-956D-47D0-A094-756A0CC80DED}" type="parTrans" cxnId="{5B3D5F6C-323D-46C5-B92C-2DEB21E1153B}">
      <dgm:prSet/>
      <dgm:spPr/>
      <dgm:t>
        <a:bodyPr/>
        <a:lstStyle/>
        <a:p>
          <a:endParaRPr lang="bs-Latn-BA"/>
        </a:p>
      </dgm:t>
    </dgm:pt>
    <dgm:pt modelId="{D621C450-E54C-4EE5-8BFA-8F632394B4C4}" type="sibTrans" cxnId="{5B3D5F6C-323D-46C5-B92C-2DEB21E1153B}">
      <dgm:prSet/>
      <dgm:spPr/>
      <dgm:t>
        <a:bodyPr/>
        <a:lstStyle/>
        <a:p>
          <a:endParaRPr lang="bs-Latn-BA"/>
        </a:p>
      </dgm:t>
    </dgm:pt>
    <dgm:pt modelId="{E1749012-7DA2-404E-8ED1-93C11AA6CC5F}">
      <dgm:prSet phldrT="[Text]" custT="1"/>
      <dgm:spPr>
        <a:xfrm>
          <a:off x="1749434" y="2084407"/>
          <a:ext cx="6387469" cy="1243114"/>
        </a:xfrm>
        <a:prstGeom prst="rect">
          <a:avLst/>
        </a:prstGeom>
        <a:noFill/>
        <a:ln>
          <a:noFill/>
        </a:ln>
        <a:effectLst/>
      </dgm:spPr>
      <dgm:t>
        <a:bodyPr anchor="ctr"/>
        <a:lstStyle/>
        <a:p>
          <a:pPr algn="just"/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Priprema i</a:t>
          </a:r>
          <a:r>
            <a:rPr lang="hr-HR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nicijative za izmjene i dopune Investicionih smjernica</a:t>
          </a:r>
          <a:endParaRPr lang="bs-Latn-BA" sz="14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</dgm:t>
    </dgm:pt>
    <dgm:pt modelId="{E8066832-0FCD-40DD-9229-4C68BE7E108A}" type="parTrans" cxnId="{56D58D5C-CC32-4937-9BE4-6647E3F594A2}">
      <dgm:prSet/>
      <dgm:spPr/>
      <dgm:t>
        <a:bodyPr/>
        <a:lstStyle/>
        <a:p>
          <a:endParaRPr lang="bs-Latn-BA"/>
        </a:p>
      </dgm:t>
    </dgm:pt>
    <dgm:pt modelId="{CD665B37-CF53-412E-8103-67FC313D430B}" type="sibTrans" cxnId="{56D58D5C-CC32-4937-9BE4-6647E3F594A2}">
      <dgm:prSet/>
      <dgm:spPr/>
      <dgm:t>
        <a:bodyPr/>
        <a:lstStyle/>
        <a:p>
          <a:endParaRPr lang="bs-Latn-BA"/>
        </a:p>
      </dgm:t>
    </dgm:pt>
    <dgm:pt modelId="{12FD48BD-259C-45DB-8A2F-BC02B590F11B}">
      <dgm:prSet phldrT="[Text]" custT="1"/>
      <dgm:spPr>
        <a:xfrm>
          <a:off x="1749434" y="2084407"/>
          <a:ext cx="6387469" cy="1243114"/>
        </a:xfrm>
        <a:noFill/>
        <a:ln>
          <a:noFill/>
        </a:ln>
        <a:effectLst/>
      </dgm:spPr>
      <dgm:t>
        <a:bodyPr anchor="ctr"/>
        <a:lstStyle/>
        <a:p>
          <a:r>
            <a:rPr lang="bs-Latn-BA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Arial Unicode MS"/>
              <a:cs typeface="+mn-cs"/>
            </a:rPr>
            <a:t>- </a:t>
          </a:r>
          <a:r>
            <a:rPr lang="bs-Latn-BA" sz="14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Taktička strategija se usvaja na osnovu prijedloga organizacionih oblika koji su uključeni u proces upravljanja deviznim rezervama i drugih članova Investicionog komiteta</a:t>
          </a:r>
        </a:p>
      </dgm:t>
    </dgm:pt>
    <dgm:pt modelId="{3EED6CD9-51A9-40D8-81E9-EEA098EDD237}" type="parTrans" cxnId="{89BF70F7-E1BB-43AD-9456-C3B3EF33F235}">
      <dgm:prSet/>
      <dgm:spPr/>
      <dgm:t>
        <a:bodyPr/>
        <a:lstStyle/>
        <a:p>
          <a:endParaRPr lang="bs-Latn-BA"/>
        </a:p>
      </dgm:t>
    </dgm:pt>
    <dgm:pt modelId="{DEC866B9-9457-415D-9EAB-436D18B61D39}" type="sibTrans" cxnId="{89BF70F7-E1BB-43AD-9456-C3B3EF33F235}">
      <dgm:prSet/>
      <dgm:spPr/>
      <dgm:t>
        <a:bodyPr/>
        <a:lstStyle/>
        <a:p>
          <a:endParaRPr lang="bs-Latn-BA"/>
        </a:p>
      </dgm:t>
    </dgm:pt>
    <dgm:pt modelId="{0AED104D-2D76-4FF8-B352-96173557DC14}" type="pres">
      <dgm:prSet presAssocID="{3DB1CE8F-F30A-450D-AB92-6C3BE0BE7A38}" presName="vert0" presStyleCnt="0">
        <dgm:presLayoutVars>
          <dgm:dir/>
          <dgm:animOne val="branch"/>
          <dgm:animLvl val="lvl"/>
        </dgm:presLayoutVars>
      </dgm:prSet>
      <dgm:spPr/>
    </dgm:pt>
    <dgm:pt modelId="{D505D7E3-6427-4FEF-899B-3F422D72A258}" type="pres">
      <dgm:prSet presAssocID="{8AB6F8C8-8C8D-4086-B3E2-638800302F0C}" presName="thickLine" presStyleLbl="alignNode1" presStyleIdx="0" presStyleCnt="1"/>
      <dgm:spPr>
        <a:xfrm>
          <a:off x="0" y="1677"/>
          <a:ext cx="8136904" cy="0"/>
        </a:xfrm>
        <a:prstGeom prst="line">
          <a:avLst/>
        </a:prstGeom>
        <a:gradFill rotWithShape="0">
          <a:gsLst>
            <a:gs pos="0">
              <a:srgbClr val="F0762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0762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0762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07624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DCD66EA9-86D9-497B-8A7B-CAE7AAF25FC1}" type="pres">
      <dgm:prSet presAssocID="{8AB6F8C8-8C8D-4086-B3E2-638800302F0C}" presName="horz1" presStyleCnt="0"/>
      <dgm:spPr/>
    </dgm:pt>
    <dgm:pt modelId="{1FE40171-A332-4B14-9621-7D27F73A67E0}" type="pres">
      <dgm:prSet presAssocID="{8AB6F8C8-8C8D-4086-B3E2-638800302F0C}" presName="tx1" presStyleLbl="revTx" presStyleIdx="0" presStyleCnt="5"/>
      <dgm:spPr/>
    </dgm:pt>
    <dgm:pt modelId="{12A8BCB6-B6DE-4D23-8B2A-0E2748138F8B}" type="pres">
      <dgm:prSet presAssocID="{8AB6F8C8-8C8D-4086-B3E2-638800302F0C}" presName="vert1" presStyleCnt="0"/>
      <dgm:spPr/>
    </dgm:pt>
    <dgm:pt modelId="{E2AA90F3-2133-4946-952C-9EDDD8BAC531}" type="pres">
      <dgm:prSet presAssocID="{9937AF03-7503-43CE-80E3-CAEB7B18812F}" presName="vertSpace2a" presStyleCnt="0"/>
      <dgm:spPr/>
    </dgm:pt>
    <dgm:pt modelId="{FD8AC2AD-2F0F-42BF-B16B-B6332412D97B}" type="pres">
      <dgm:prSet presAssocID="{9937AF03-7503-43CE-80E3-CAEB7B18812F}" presName="horz2" presStyleCnt="0"/>
      <dgm:spPr/>
    </dgm:pt>
    <dgm:pt modelId="{8A73F1EA-9B18-4571-8302-4ED802594168}" type="pres">
      <dgm:prSet presAssocID="{9937AF03-7503-43CE-80E3-CAEB7B18812F}" presName="horzSpace2" presStyleCnt="0"/>
      <dgm:spPr/>
    </dgm:pt>
    <dgm:pt modelId="{54340A5E-5928-42EA-B18C-CD30C092E2CB}" type="pres">
      <dgm:prSet presAssocID="{9937AF03-7503-43CE-80E3-CAEB7B18812F}" presName="tx2" presStyleLbl="revTx" presStyleIdx="1" presStyleCnt="5" custScaleY="85104"/>
      <dgm:spPr/>
    </dgm:pt>
    <dgm:pt modelId="{2C79D8CF-965C-4164-842B-9B1AD15CC330}" type="pres">
      <dgm:prSet presAssocID="{9937AF03-7503-43CE-80E3-CAEB7B18812F}" presName="vert2" presStyleCnt="0"/>
      <dgm:spPr/>
    </dgm:pt>
    <dgm:pt modelId="{2E16498A-3A21-4446-9305-C3D3F584ADB2}" type="pres">
      <dgm:prSet presAssocID="{9937AF03-7503-43CE-80E3-CAEB7B18812F}" presName="thinLine2b" presStyleLbl="callout" presStyleIdx="0" presStyleCnt="4"/>
      <dgm:spPr>
        <a:xfrm>
          <a:off x="1627380" y="859815"/>
          <a:ext cx="6509523" cy="0"/>
        </a:xfrm>
        <a:prstGeom prst="line">
          <a:avLst/>
        </a:prstGeom>
        <a:noFill/>
        <a:ln w="9525" cap="flat" cmpd="sng" algn="ctr">
          <a:solidFill>
            <a:srgbClr val="F07624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9120B4E-EF30-4815-A05E-85A2DB3A085E}" type="pres">
      <dgm:prSet presAssocID="{9937AF03-7503-43CE-80E3-CAEB7B18812F}" presName="vertSpace2b" presStyleCnt="0"/>
      <dgm:spPr/>
    </dgm:pt>
    <dgm:pt modelId="{AA038DE4-6B9F-43DF-BC70-9DC09A80CD73}" type="pres">
      <dgm:prSet presAssocID="{611B0773-BD99-474C-85A8-F9C29028CFFD}" presName="horz2" presStyleCnt="0"/>
      <dgm:spPr/>
    </dgm:pt>
    <dgm:pt modelId="{805B0D02-0565-4C79-82BF-DE1AA6443AF0}" type="pres">
      <dgm:prSet presAssocID="{611B0773-BD99-474C-85A8-F9C29028CFFD}" presName="horzSpace2" presStyleCnt="0"/>
      <dgm:spPr/>
    </dgm:pt>
    <dgm:pt modelId="{2C18E8FA-EA83-4CA6-BB7E-CE193E01B8E0}" type="pres">
      <dgm:prSet presAssocID="{611B0773-BD99-474C-85A8-F9C29028CFFD}" presName="tx2" presStyleLbl="revTx" presStyleIdx="2" presStyleCnt="5" custScaleY="93328"/>
      <dgm:spPr/>
    </dgm:pt>
    <dgm:pt modelId="{C1B3F8D1-5FCC-4263-95BD-82E84E20CDDE}" type="pres">
      <dgm:prSet presAssocID="{611B0773-BD99-474C-85A8-F9C29028CFFD}" presName="vert2" presStyleCnt="0"/>
      <dgm:spPr/>
    </dgm:pt>
    <dgm:pt modelId="{A7D95B4E-81E3-45C4-9F16-ED8E3E6ED8BF}" type="pres">
      <dgm:prSet presAssocID="{611B0773-BD99-474C-85A8-F9C29028CFFD}" presName="thinLine2b" presStyleLbl="callout" presStyleIdx="1" presStyleCnt="4"/>
      <dgm:spPr>
        <a:xfrm>
          <a:off x="1627380" y="1982529"/>
          <a:ext cx="6509523" cy="0"/>
        </a:xfrm>
        <a:prstGeom prst="line">
          <a:avLst/>
        </a:prstGeom>
        <a:noFill/>
        <a:ln w="9525" cap="flat" cmpd="sng" algn="ctr">
          <a:solidFill>
            <a:srgbClr val="F07624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AF57CA16-BC20-4182-8562-31A264100465}" type="pres">
      <dgm:prSet presAssocID="{611B0773-BD99-474C-85A8-F9C29028CFFD}" presName="vertSpace2b" presStyleCnt="0"/>
      <dgm:spPr/>
    </dgm:pt>
    <dgm:pt modelId="{4D135FB2-8649-4F36-A0D3-55BC8EDD33AB}" type="pres">
      <dgm:prSet presAssocID="{12FD48BD-259C-45DB-8A2F-BC02B590F11B}" presName="horz2" presStyleCnt="0"/>
      <dgm:spPr/>
    </dgm:pt>
    <dgm:pt modelId="{30DFAE63-6C8F-41C1-9EDE-3C3F589B3E43}" type="pres">
      <dgm:prSet presAssocID="{12FD48BD-259C-45DB-8A2F-BC02B590F11B}" presName="horzSpace2" presStyleCnt="0"/>
      <dgm:spPr/>
    </dgm:pt>
    <dgm:pt modelId="{40FEC35E-4076-48C6-9A00-A3DE7FDD6453}" type="pres">
      <dgm:prSet presAssocID="{12FD48BD-259C-45DB-8A2F-BC02B590F11B}" presName="tx2" presStyleLbl="revTx" presStyleIdx="3" presStyleCnt="5" custScaleY="53240"/>
      <dgm:spPr>
        <a:prstGeom prst="rect">
          <a:avLst/>
        </a:prstGeom>
      </dgm:spPr>
    </dgm:pt>
    <dgm:pt modelId="{A0AC8CB0-1B55-4771-A874-8FE0E0086BD7}" type="pres">
      <dgm:prSet presAssocID="{12FD48BD-259C-45DB-8A2F-BC02B590F11B}" presName="vert2" presStyleCnt="0"/>
      <dgm:spPr/>
    </dgm:pt>
    <dgm:pt modelId="{77079397-FC71-4C1D-8D5D-BF5D21A68E8B}" type="pres">
      <dgm:prSet presAssocID="{12FD48BD-259C-45DB-8A2F-BC02B590F11B}" presName="thinLine2b" presStyleLbl="callout" presStyleIdx="2" presStyleCnt="4"/>
      <dgm:spPr/>
    </dgm:pt>
    <dgm:pt modelId="{74F281B0-ED70-464F-9B34-EF9DFDA70EEA}" type="pres">
      <dgm:prSet presAssocID="{12FD48BD-259C-45DB-8A2F-BC02B590F11B}" presName="vertSpace2b" presStyleCnt="0"/>
      <dgm:spPr/>
    </dgm:pt>
    <dgm:pt modelId="{1FC45FBF-EF15-4A5B-86AB-C4CE00D510B7}" type="pres">
      <dgm:prSet presAssocID="{E1749012-7DA2-404E-8ED1-93C11AA6CC5F}" presName="horz2" presStyleCnt="0"/>
      <dgm:spPr/>
    </dgm:pt>
    <dgm:pt modelId="{AEC40052-10BB-4530-95B9-50385DC10B22}" type="pres">
      <dgm:prSet presAssocID="{E1749012-7DA2-404E-8ED1-93C11AA6CC5F}" presName="horzSpace2" presStyleCnt="0"/>
      <dgm:spPr/>
    </dgm:pt>
    <dgm:pt modelId="{E74AECC5-39A3-4554-804C-F85B16A2FC13}" type="pres">
      <dgm:prSet presAssocID="{E1749012-7DA2-404E-8ED1-93C11AA6CC5F}" presName="tx2" presStyleLbl="revTx" presStyleIdx="4" presStyleCnt="5" custScaleY="32321"/>
      <dgm:spPr/>
    </dgm:pt>
    <dgm:pt modelId="{F04A23B6-EC5D-421C-8B83-42C8500E83F6}" type="pres">
      <dgm:prSet presAssocID="{E1749012-7DA2-404E-8ED1-93C11AA6CC5F}" presName="vert2" presStyleCnt="0"/>
      <dgm:spPr/>
    </dgm:pt>
    <dgm:pt modelId="{8D0C5F3E-A2D5-47FE-B05E-EC1B415408DD}" type="pres">
      <dgm:prSet presAssocID="{E1749012-7DA2-404E-8ED1-93C11AA6CC5F}" presName="thinLine2b" presStyleLbl="callout" presStyleIdx="3" presStyleCnt="4"/>
      <dgm:spPr>
        <a:xfrm>
          <a:off x="1627380" y="3327521"/>
          <a:ext cx="6509523" cy="0"/>
        </a:xfrm>
        <a:prstGeom prst="line">
          <a:avLst/>
        </a:prstGeom>
        <a:noFill/>
        <a:ln w="9525" cap="flat" cmpd="sng" algn="ctr">
          <a:solidFill>
            <a:srgbClr val="F07624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C28AE23-88DB-4D7A-9CF5-A6D8C0346922}" type="pres">
      <dgm:prSet presAssocID="{E1749012-7DA2-404E-8ED1-93C11AA6CC5F}" presName="vertSpace2b" presStyleCnt="0"/>
      <dgm:spPr/>
    </dgm:pt>
  </dgm:ptLst>
  <dgm:cxnLst>
    <dgm:cxn modelId="{56D58D5C-CC32-4937-9BE4-6647E3F594A2}" srcId="{8AB6F8C8-8C8D-4086-B3E2-638800302F0C}" destId="{E1749012-7DA2-404E-8ED1-93C11AA6CC5F}" srcOrd="3" destOrd="0" parTransId="{E8066832-0FCD-40DD-9229-4C68BE7E108A}" sibTransId="{CD665B37-CF53-412E-8103-67FC313D430B}"/>
    <dgm:cxn modelId="{28EE9666-FC94-48FC-8144-0FF42654877B}" type="presOf" srcId="{3DB1CE8F-F30A-450D-AB92-6C3BE0BE7A38}" destId="{0AED104D-2D76-4FF8-B352-96173557DC14}" srcOrd="0" destOrd="0" presId="urn:microsoft.com/office/officeart/2008/layout/LinedList"/>
    <dgm:cxn modelId="{5B3D5F6C-323D-46C5-B92C-2DEB21E1153B}" srcId="{8AB6F8C8-8C8D-4086-B3E2-638800302F0C}" destId="{611B0773-BD99-474C-85A8-F9C29028CFFD}" srcOrd="1" destOrd="0" parTransId="{38D36B0B-956D-47D0-A094-756A0CC80DED}" sibTransId="{D621C450-E54C-4EE5-8BFA-8F632394B4C4}"/>
    <dgm:cxn modelId="{0DC0A16E-5B1A-4CF8-A7F9-AF691BF3BA8A}" type="presOf" srcId="{8AB6F8C8-8C8D-4086-B3E2-638800302F0C}" destId="{1FE40171-A332-4B14-9621-7D27F73A67E0}" srcOrd="0" destOrd="0" presId="urn:microsoft.com/office/officeart/2008/layout/LinedList"/>
    <dgm:cxn modelId="{0CB4EF80-D0D7-4464-A28E-713D9848F577}" type="presOf" srcId="{611B0773-BD99-474C-85A8-F9C29028CFFD}" destId="{2C18E8FA-EA83-4CA6-BB7E-CE193E01B8E0}" srcOrd="0" destOrd="0" presId="urn:microsoft.com/office/officeart/2008/layout/LinedList"/>
    <dgm:cxn modelId="{627DADC2-25B3-4E07-9932-1CB3A3DC5D7B}" srcId="{3DB1CE8F-F30A-450D-AB92-6C3BE0BE7A38}" destId="{8AB6F8C8-8C8D-4086-B3E2-638800302F0C}" srcOrd="0" destOrd="0" parTransId="{9E4C50B5-0463-4F37-83EF-026CD499AFED}" sibTransId="{EDF3D7E7-F5FA-4C18-9C2F-7DC8756D5229}"/>
    <dgm:cxn modelId="{0E2E65DD-6E38-45CD-BCC9-EEAA3ACF4C3C}" type="presOf" srcId="{9937AF03-7503-43CE-80E3-CAEB7B18812F}" destId="{54340A5E-5928-42EA-B18C-CD30C092E2CB}" srcOrd="0" destOrd="0" presId="urn:microsoft.com/office/officeart/2008/layout/LinedList"/>
    <dgm:cxn modelId="{9EE3DEDF-D646-48F4-A932-D7A90AA40BBC}" type="presOf" srcId="{E1749012-7DA2-404E-8ED1-93C11AA6CC5F}" destId="{E74AECC5-39A3-4554-804C-F85B16A2FC13}" srcOrd="0" destOrd="0" presId="urn:microsoft.com/office/officeart/2008/layout/LinedList"/>
    <dgm:cxn modelId="{411E8EEB-BCA9-48D9-87EA-4017B0B8F883}" type="presOf" srcId="{12FD48BD-259C-45DB-8A2F-BC02B590F11B}" destId="{40FEC35E-4076-48C6-9A00-A3DE7FDD6453}" srcOrd="0" destOrd="0" presId="urn:microsoft.com/office/officeart/2008/layout/LinedList"/>
    <dgm:cxn modelId="{89BF70F7-E1BB-43AD-9456-C3B3EF33F235}" srcId="{8AB6F8C8-8C8D-4086-B3E2-638800302F0C}" destId="{12FD48BD-259C-45DB-8A2F-BC02B590F11B}" srcOrd="2" destOrd="0" parTransId="{3EED6CD9-51A9-40D8-81E9-EEA098EDD237}" sibTransId="{DEC866B9-9457-415D-9EAB-436D18B61D39}"/>
    <dgm:cxn modelId="{2D02BDFC-9450-442D-B8C4-1CB282E023A8}" srcId="{8AB6F8C8-8C8D-4086-B3E2-638800302F0C}" destId="{9937AF03-7503-43CE-80E3-CAEB7B18812F}" srcOrd="0" destOrd="0" parTransId="{8D9EFE33-9243-4087-8FF1-C2DBA2B70E46}" sibTransId="{F5B02DD3-E3D3-464D-824E-2C2ACD8ED290}"/>
    <dgm:cxn modelId="{5E92711F-70A5-4C44-B73C-0DDFAC25A4E6}" type="presParOf" srcId="{0AED104D-2D76-4FF8-B352-96173557DC14}" destId="{D505D7E3-6427-4FEF-899B-3F422D72A258}" srcOrd="0" destOrd="0" presId="urn:microsoft.com/office/officeart/2008/layout/LinedList"/>
    <dgm:cxn modelId="{96840E1B-733C-4927-A743-814B5CE55A99}" type="presParOf" srcId="{0AED104D-2D76-4FF8-B352-96173557DC14}" destId="{DCD66EA9-86D9-497B-8A7B-CAE7AAF25FC1}" srcOrd="1" destOrd="0" presId="urn:microsoft.com/office/officeart/2008/layout/LinedList"/>
    <dgm:cxn modelId="{C38B8EA6-2B9A-42B5-BC40-265AE92A32F1}" type="presParOf" srcId="{DCD66EA9-86D9-497B-8A7B-CAE7AAF25FC1}" destId="{1FE40171-A332-4B14-9621-7D27F73A67E0}" srcOrd="0" destOrd="0" presId="urn:microsoft.com/office/officeart/2008/layout/LinedList"/>
    <dgm:cxn modelId="{216C147B-3798-49D4-B226-3522917B4E66}" type="presParOf" srcId="{DCD66EA9-86D9-497B-8A7B-CAE7AAF25FC1}" destId="{12A8BCB6-B6DE-4D23-8B2A-0E2748138F8B}" srcOrd="1" destOrd="0" presId="urn:microsoft.com/office/officeart/2008/layout/LinedList"/>
    <dgm:cxn modelId="{64C65380-059A-4CF9-9620-57A86EE5DF87}" type="presParOf" srcId="{12A8BCB6-B6DE-4D23-8B2A-0E2748138F8B}" destId="{E2AA90F3-2133-4946-952C-9EDDD8BAC531}" srcOrd="0" destOrd="0" presId="urn:microsoft.com/office/officeart/2008/layout/LinedList"/>
    <dgm:cxn modelId="{95A96F30-1AF6-4BB2-ABD4-559E32358A9D}" type="presParOf" srcId="{12A8BCB6-B6DE-4D23-8B2A-0E2748138F8B}" destId="{FD8AC2AD-2F0F-42BF-B16B-B6332412D97B}" srcOrd="1" destOrd="0" presId="urn:microsoft.com/office/officeart/2008/layout/LinedList"/>
    <dgm:cxn modelId="{6700E56B-70AD-4E8A-A861-64DCC9B3CDAD}" type="presParOf" srcId="{FD8AC2AD-2F0F-42BF-B16B-B6332412D97B}" destId="{8A73F1EA-9B18-4571-8302-4ED802594168}" srcOrd="0" destOrd="0" presId="urn:microsoft.com/office/officeart/2008/layout/LinedList"/>
    <dgm:cxn modelId="{0AA1C3A9-0B74-4B3F-A6F0-E9A47721EEAD}" type="presParOf" srcId="{FD8AC2AD-2F0F-42BF-B16B-B6332412D97B}" destId="{54340A5E-5928-42EA-B18C-CD30C092E2CB}" srcOrd="1" destOrd="0" presId="urn:microsoft.com/office/officeart/2008/layout/LinedList"/>
    <dgm:cxn modelId="{C8E8C879-C188-4126-97E0-E92DBA0FDD22}" type="presParOf" srcId="{FD8AC2AD-2F0F-42BF-B16B-B6332412D97B}" destId="{2C79D8CF-965C-4164-842B-9B1AD15CC330}" srcOrd="2" destOrd="0" presId="urn:microsoft.com/office/officeart/2008/layout/LinedList"/>
    <dgm:cxn modelId="{43657F41-F0F9-43B3-82A6-FDF38FE7A27F}" type="presParOf" srcId="{12A8BCB6-B6DE-4D23-8B2A-0E2748138F8B}" destId="{2E16498A-3A21-4446-9305-C3D3F584ADB2}" srcOrd="2" destOrd="0" presId="urn:microsoft.com/office/officeart/2008/layout/LinedList"/>
    <dgm:cxn modelId="{E2D655E9-4084-4CE1-9857-ED959CC3A8E5}" type="presParOf" srcId="{12A8BCB6-B6DE-4D23-8B2A-0E2748138F8B}" destId="{29120B4E-EF30-4815-A05E-85A2DB3A085E}" srcOrd="3" destOrd="0" presId="urn:microsoft.com/office/officeart/2008/layout/LinedList"/>
    <dgm:cxn modelId="{7C4C8B82-EE61-4FCB-91BF-E6CAF1480BD9}" type="presParOf" srcId="{12A8BCB6-B6DE-4D23-8B2A-0E2748138F8B}" destId="{AA038DE4-6B9F-43DF-BC70-9DC09A80CD73}" srcOrd="4" destOrd="0" presId="urn:microsoft.com/office/officeart/2008/layout/LinedList"/>
    <dgm:cxn modelId="{64C927A5-5651-49CF-8686-E869DD7FC70F}" type="presParOf" srcId="{AA038DE4-6B9F-43DF-BC70-9DC09A80CD73}" destId="{805B0D02-0565-4C79-82BF-DE1AA6443AF0}" srcOrd="0" destOrd="0" presId="urn:microsoft.com/office/officeart/2008/layout/LinedList"/>
    <dgm:cxn modelId="{8357C7B6-3AE6-4776-B8D7-617768631FE1}" type="presParOf" srcId="{AA038DE4-6B9F-43DF-BC70-9DC09A80CD73}" destId="{2C18E8FA-EA83-4CA6-BB7E-CE193E01B8E0}" srcOrd="1" destOrd="0" presId="urn:microsoft.com/office/officeart/2008/layout/LinedList"/>
    <dgm:cxn modelId="{DAB6A0BA-5F7B-4F3C-92E5-F4E675B33044}" type="presParOf" srcId="{AA038DE4-6B9F-43DF-BC70-9DC09A80CD73}" destId="{C1B3F8D1-5FCC-4263-95BD-82E84E20CDDE}" srcOrd="2" destOrd="0" presId="urn:microsoft.com/office/officeart/2008/layout/LinedList"/>
    <dgm:cxn modelId="{556CDEF4-1BAD-44C4-B77D-D658F6710AC8}" type="presParOf" srcId="{12A8BCB6-B6DE-4D23-8B2A-0E2748138F8B}" destId="{A7D95B4E-81E3-45C4-9F16-ED8E3E6ED8BF}" srcOrd="5" destOrd="0" presId="urn:microsoft.com/office/officeart/2008/layout/LinedList"/>
    <dgm:cxn modelId="{15BEB992-561F-46DA-8257-A279280E92B3}" type="presParOf" srcId="{12A8BCB6-B6DE-4D23-8B2A-0E2748138F8B}" destId="{AF57CA16-BC20-4182-8562-31A264100465}" srcOrd="6" destOrd="0" presId="urn:microsoft.com/office/officeart/2008/layout/LinedList"/>
    <dgm:cxn modelId="{BEBE05C5-CD55-4662-BA7A-C5FA169C7BC5}" type="presParOf" srcId="{12A8BCB6-B6DE-4D23-8B2A-0E2748138F8B}" destId="{4D135FB2-8649-4F36-A0D3-55BC8EDD33AB}" srcOrd="7" destOrd="0" presId="urn:microsoft.com/office/officeart/2008/layout/LinedList"/>
    <dgm:cxn modelId="{17198F28-A0B1-4EA4-B832-ED5EFAFFA5F3}" type="presParOf" srcId="{4D135FB2-8649-4F36-A0D3-55BC8EDD33AB}" destId="{30DFAE63-6C8F-41C1-9EDE-3C3F589B3E43}" srcOrd="0" destOrd="0" presId="urn:microsoft.com/office/officeart/2008/layout/LinedList"/>
    <dgm:cxn modelId="{47D9F95C-4810-45B7-9632-62D8F50C4C15}" type="presParOf" srcId="{4D135FB2-8649-4F36-A0D3-55BC8EDD33AB}" destId="{40FEC35E-4076-48C6-9A00-A3DE7FDD6453}" srcOrd="1" destOrd="0" presId="urn:microsoft.com/office/officeart/2008/layout/LinedList"/>
    <dgm:cxn modelId="{E295970D-2F8F-48C3-9A42-ADAFE011BBAC}" type="presParOf" srcId="{4D135FB2-8649-4F36-A0D3-55BC8EDD33AB}" destId="{A0AC8CB0-1B55-4771-A874-8FE0E0086BD7}" srcOrd="2" destOrd="0" presId="urn:microsoft.com/office/officeart/2008/layout/LinedList"/>
    <dgm:cxn modelId="{9FBA06E4-0492-40CD-A7D9-233B092AFB5D}" type="presParOf" srcId="{12A8BCB6-B6DE-4D23-8B2A-0E2748138F8B}" destId="{77079397-FC71-4C1D-8D5D-BF5D21A68E8B}" srcOrd="8" destOrd="0" presId="urn:microsoft.com/office/officeart/2008/layout/LinedList"/>
    <dgm:cxn modelId="{CEDAEEBD-A924-40FB-BCEF-F0E21BB6B90F}" type="presParOf" srcId="{12A8BCB6-B6DE-4D23-8B2A-0E2748138F8B}" destId="{74F281B0-ED70-464F-9B34-EF9DFDA70EEA}" srcOrd="9" destOrd="0" presId="urn:microsoft.com/office/officeart/2008/layout/LinedList"/>
    <dgm:cxn modelId="{36474920-1A37-457A-8E06-C908373292CF}" type="presParOf" srcId="{12A8BCB6-B6DE-4D23-8B2A-0E2748138F8B}" destId="{1FC45FBF-EF15-4A5B-86AB-C4CE00D510B7}" srcOrd="10" destOrd="0" presId="urn:microsoft.com/office/officeart/2008/layout/LinedList"/>
    <dgm:cxn modelId="{84C2D513-C3B0-497F-B187-5ABA874DB979}" type="presParOf" srcId="{1FC45FBF-EF15-4A5B-86AB-C4CE00D510B7}" destId="{AEC40052-10BB-4530-95B9-50385DC10B22}" srcOrd="0" destOrd="0" presId="urn:microsoft.com/office/officeart/2008/layout/LinedList"/>
    <dgm:cxn modelId="{7BF76A48-8385-4CC5-900A-95A9106E5D43}" type="presParOf" srcId="{1FC45FBF-EF15-4A5B-86AB-C4CE00D510B7}" destId="{E74AECC5-39A3-4554-804C-F85B16A2FC13}" srcOrd="1" destOrd="0" presId="urn:microsoft.com/office/officeart/2008/layout/LinedList"/>
    <dgm:cxn modelId="{60004BE4-A805-404E-8B9D-013D775905BB}" type="presParOf" srcId="{1FC45FBF-EF15-4A5B-86AB-C4CE00D510B7}" destId="{F04A23B6-EC5D-421C-8B83-42C8500E83F6}" srcOrd="2" destOrd="0" presId="urn:microsoft.com/office/officeart/2008/layout/LinedList"/>
    <dgm:cxn modelId="{FF13CE1F-365C-44BA-8F96-BE78A9D4320C}" type="presParOf" srcId="{12A8BCB6-B6DE-4D23-8B2A-0E2748138F8B}" destId="{8D0C5F3E-A2D5-47FE-B05E-EC1B415408DD}" srcOrd="11" destOrd="0" presId="urn:microsoft.com/office/officeart/2008/layout/LinedList"/>
    <dgm:cxn modelId="{657DFE4C-DC97-4CB4-979C-E1066913E5DA}" type="presParOf" srcId="{12A8BCB6-B6DE-4D23-8B2A-0E2748138F8B}" destId="{0C28AE23-88DB-4D7A-9CF5-A6D8C034692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1CE8F-F30A-450D-AB92-6C3BE0BE7A3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bs-Latn-BA"/>
        </a:p>
      </dgm:t>
    </dgm:pt>
    <dgm:pt modelId="{8AB6F8C8-8C8D-4086-B3E2-638800302F0C}">
      <dgm:prSet phldrT="[Text]" custT="1"/>
      <dgm:spPr/>
      <dgm:t>
        <a:bodyPr/>
        <a:lstStyle/>
        <a:p>
          <a:endParaRPr lang="bs-Latn-B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E4C50B5-0463-4F37-83EF-026CD499AFED}" type="parTrans" cxnId="{627DADC2-25B3-4E07-9932-1CB3A3DC5D7B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EDF3D7E7-F5FA-4C18-9C2F-7DC8756D5229}" type="sibTrans" cxnId="{627DADC2-25B3-4E07-9932-1CB3A3DC5D7B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9937AF03-7503-43CE-80E3-CAEB7B18812F}">
      <dgm:prSet phldrT="[Text]" custT="1"/>
      <dgm:spPr/>
      <dgm:t>
        <a:bodyPr anchor="ctr"/>
        <a:lstStyle/>
        <a:p>
          <a:pPr algn="l"/>
          <a:r>
            <a:rPr lang="bs-Latn-BA" sz="800" dirty="0">
              <a:solidFill>
                <a:srgbClr val="002060"/>
              </a:solidFill>
            </a:rPr>
            <a:t> </a:t>
          </a:r>
        </a:p>
        <a:p>
          <a:pPr algn="just"/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- </a:t>
          </a:r>
          <a:r>
            <a:rPr lang="hr-HR" sz="1400" dirty="0">
              <a:solidFill>
                <a:srgbClr val="002060"/>
              </a:solidFill>
              <a:latin typeface="Calibri" panose="020F0502020204030204" pitchFamily="34" charset="0"/>
            </a:rPr>
            <a:t>Donošenje odluka i odgovornost za svakodnevne operacije upravljanja rezervama u skladu sa Investicionim smjernicama i Pravilima i parametrima rizika</a:t>
          </a:r>
        </a:p>
        <a:p>
          <a:pPr algn="just"/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- Organizacioni oblik nadležan za bankarstvo – </a:t>
          </a:r>
          <a:r>
            <a:rPr lang="hr-HR" sz="1400" dirty="0">
              <a:solidFill>
                <a:srgbClr val="002060"/>
              </a:solidFill>
              <a:latin typeface="Calibri" panose="020F0502020204030204" pitchFamily="34" charset="0"/>
            </a:rPr>
            <a:t>obavlja investiranje, odlučuje koje od dozvoljenih finansijskih institucija i instrumenta bira za ulaganja</a:t>
          </a:r>
          <a:endParaRPr lang="bs-Latn-BA" sz="14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8D9EFE33-9243-4087-8FF1-C2DBA2B70E46}" type="parTrans" cxnId="{2D02BDFC-9450-442D-B8C4-1CB282E023A8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F5B02DD3-E3D3-464D-824E-2C2ACD8ED290}" type="sibTrans" cxnId="{2D02BDFC-9450-442D-B8C4-1CB282E023A8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611B0773-BD99-474C-85A8-F9C29028CFFD}">
      <dgm:prSet phldrT="[Text]" custT="1"/>
      <dgm:spPr/>
      <dgm:t>
        <a:bodyPr anchor="ctr"/>
        <a:lstStyle/>
        <a:p>
          <a:pPr algn="just"/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-Organizacioni oblik nadležan za upravljanje rizicima – identifikuje </a:t>
          </a:r>
          <a:r>
            <a:rPr lang="hr-HR" sz="1400" dirty="0">
              <a:solidFill>
                <a:srgbClr val="002060"/>
              </a:solidFill>
              <a:latin typeface="Calibri" panose="020F0502020204030204" pitchFamily="34" charset="0"/>
            </a:rPr>
            <a:t>i predlaže odgovarajuća ograničenja izloženosti finansijskim rizicima; </a:t>
          </a:r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vrši mjerenje rizika i priprema prijedloge benčmarka koje dostavlja naležnim na dalje odlučivanje</a:t>
          </a:r>
        </a:p>
      </dgm:t>
    </dgm:pt>
    <dgm:pt modelId="{38D36B0B-956D-47D0-A094-756A0CC80DED}" type="parTrans" cxnId="{5B3D5F6C-323D-46C5-B92C-2DEB21E1153B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D621C450-E54C-4EE5-8BFA-8F632394B4C4}" type="sibTrans" cxnId="{5B3D5F6C-323D-46C5-B92C-2DEB21E1153B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E1749012-7DA2-404E-8ED1-93C11AA6CC5F}">
      <dgm:prSet phldrT="[Text]" custT="1"/>
      <dgm:spPr/>
      <dgm:t>
        <a:bodyPr anchor="ctr"/>
        <a:lstStyle/>
        <a:p>
          <a:pPr algn="just"/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-Organizacioni oblik nadležan za monitoring i analize </a:t>
          </a:r>
          <a:r>
            <a:rPr lang="en-US" sz="1400" dirty="0">
              <a:solidFill>
                <a:srgbClr val="002060"/>
              </a:solidFill>
              <a:latin typeface="Calibri" panose="020F0502020204030204" pitchFamily="34" charset="0"/>
            </a:rPr>
            <a:t>–</a:t>
          </a:r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hr-HR" sz="1400" dirty="0">
              <a:solidFill>
                <a:srgbClr val="002060"/>
              </a:solidFill>
              <a:latin typeface="Calibri" panose="020F0502020204030204" pitchFamily="34" charset="0"/>
            </a:rPr>
            <a:t>prati i analizira </a:t>
          </a:r>
          <a:r>
            <a:rPr lang="bs-Latn-BA" sz="1400" dirty="0">
              <a:solidFill>
                <a:srgbClr val="002060"/>
              </a:solidFill>
              <a:latin typeface="Calibri" panose="020F0502020204030204" pitchFamily="34" charset="0"/>
            </a:rPr>
            <a:t>poštivanje ograničenja uspostavljenih Investicionim smjernicama i Pravilima i parametrima rizika i o tome izvještava nadležne</a:t>
          </a:r>
        </a:p>
      </dgm:t>
    </dgm:pt>
    <dgm:pt modelId="{E8066832-0FCD-40DD-9229-4C68BE7E108A}" type="parTrans" cxnId="{56D58D5C-CC32-4937-9BE4-6647E3F594A2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CD665B37-CF53-412E-8103-67FC313D430B}" type="sibTrans" cxnId="{56D58D5C-CC32-4937-9BE4-6647E3F594A2}">
      <dgm:prSet/>
      <dgm:spPr/>
      <dgm:t>
        <a:bodyPr/>
        <a:lstStyle/>
        <a:p>
          <a:endParaRPr lang="bs-Latn-BA">
            <a:solidFill>
              <a:srgbClr val="002060"/>
            </a:solidFill>
          </a:endParaRPr>
        </a:p>
      </dgm:t>
    </dgm:pt>
    <dgm:pt modelId="{0AED104D-2D76-4FF8-B352-96173557DC14}" type="pres">
      <dgm:prSet presAssocID="{3DB1CE8F-F30A-450D-AB92-6C3BE0BE7A38}" presName="vert0" presStyleCnt="0">
        <dgm:presLayoutVars>
          <dgm:dir/>
          <dgm:animOne val="branch"/>
          <dgm:animLvl val="lvl"/>
        </dgm:presLayoutVars>
      </dgm:prSet>
      <dgm:spPr/>
    </dgm:pt>
    <dgm:pt modelId="{D505D7E3-6427-4FEF-899B-3F422D72A258}" type="pres">
      <dgm:prSet presAssocID="{8AB6F8C8-8C8D-4086-B3E2-638800302F0C}" presName="thickLine" presStyleLbl="alignNode1" presStyleIdx="0" presStyleCnt="1"/>
      <dgm:spPr/>
    </dgm:pt>
    <dgm:pt modelId="{DCD66EA9-86D9-497B-8A7B-CAE7AAF25FC1}" type="pres">
      <dgm:prSet presAssocID="{8AB6F8C8-8C8D-4086-B3E2-638800302F0C}" presName="horz1" presStyleCnt="0"/>
      <dgm:spPr/>
    </dgm:pt>
    <dgm:pt modelId="{1FE40171-A332-4B14-9621-7D27F73A67E0}" type="pres">
      <dgm:prSet presAssocID="{8AB6F8C8-8C8D-4086-B3E2-638800302F0C}" presName="tx1" presStyleLbl="revTx" presStyleIdx="0" presStyleCnt="4"/>
      <dgm:spPr/>
    </dgm:pt>
    <dgm:pt modelId="{12A8BCB6-B6DE-4D23-8B2A-0E2748138F8B}" type="pres">
      <dgm:prSet presAssocID="{8AB6F8C8-8C8D-4086-B3E2-638800302F0C}" presName="vert1" presStyleCnt="0"/>
      <dgm:spPr/>
    </dgm:pt>
    <dgm:pt modelId="{E2AA90F3-2133-4946-952C-9EDDD8BAC531}" type="pres">
      <dgm:prSet presAssocID="{9937AF03-7503-43CE-80E3-CAEB7B18812F}" presName="vertSpace2a" presStyleCnt="0"/>
      <dgm:spPr/>
    </dgm:pt>
    <dgm:pt modelId="{FD8AC2AD-2F0F-42BF-B16B-B6332412D97B}" type="pres">
      <dgm:prSet presAssocID="{9937AF03-7503-43CE-80E3-CAEB7B18812F}" presName="horz2" presStyleCnt="0"/>
      <dgm:spPr/>
    </dgm:pt>
    <dgm:pt modelId="{8A73F1EA-9B18-4571-8302-4ED802594168}" type="pres">
      <dgm:prSet presAssocID="{9937AF03-7503-43CE-80E3-CAEB7B18812F}" presName="horzSpace2" presStyleCnt="0"/>
      <dgm:spPr/>
    </dgm:pt>
    <dgm:pt modelId="{54340A5E-5928-42EA-B18C-CD30C092E2CB}" type="pres">
      <dgm:prSet presAssocID="{9937AF03-7503-43CE-80E3-CAEB7B18812F}" presName="tx2" presStyleLbl="revTx" presStyleIdx="1" presStyleCnt="4" custScaleY="86546"/>
      <dgm:spPr/>
    </dgm:pt>
    <dgm:pt modelId="{2C79D8CF-965C-4164-842B-9B1AD15CC330}" type="pres">
      <dgm:prSet presAssocID="{9937AF03-7503-43CE-80E3-CAEB7B18812F}" presName="vert2" presStyleCnt="0"/>
      <dgm:spPr/>
    </dgm:pt>
    <dgm:pt modelId="{2E16498A-3A21-4446-9305-C3D3F584ADB2}" type="pres">
      <dgm:prSet presAssocID="{9937AF03-7503-43CE-80E3-CAEB7B18812F}" presName="thinLine2b" presStyleLbl="callout" presStyleIdx="0" presStyleCnt="3"/>
      <dgm:spPr/>
    </dgm:pt>
    <dgm:pt modelId="{29120B4E-EF30-4815-A05E-85A2DB3A085E}" type="pres">
      <dgm:prSet presAssocID="{9937AF03-7503-43CE-80E3-CAEB7B18812F}" presName="vertSpace2b" presStyleCnt="0"/>
      <dgm:spPr/>
    </dgm:pt>
    <dgm:pt modelId="{AA038DE4-6B9F-43DF-BC70-9DC09A80CD73}" type="pres">
      <dgm:prSet presAssocID="{611B0773-BD99-474C-85A8-F9C29028CFFD}" presName="horz2" presStyleCnt="0"/>
      <dgm:spPr/>
    </dgm:pt>
    <dgm:pt modelId="{805B0D02-0565-4C79-82BF-DE1AA6443AF0}" type="pres">
      <dgm:prSet presAssocID="{611B0773-BD99-474C-85A8-F9C29028CFFD}" presName="horzSpace2" presStyleCnt="0"/>
      <dgm:spPr/>
    </dgm:pt>
    <dgm:pt modelId="{2C18E8FA-EA83-4CA6-BB7E-CE193E01B8E0}" type="pres">
      <dgm:prSet presAssocID="{611B0773-BD99-474C-85A8-F9C29028CFFD}" presName="tx2" presStyleLbl="revTx" presStyleIdx="2" presStyleCnt="4"/>
      <dgm:spPr/>
    </dgm:pt>
    <dgm:pt modelId="{C1B3F8D1-5FCC-4263-95BD-82E84E20CDDE}" type="pres">
      <dgm:prSet presAssocID="{611B0773-BD99-474C-85A8-F9C29028CFFD}" presName="vert2" presStyleCnt="0"/>
      <dgm:spPr/>
    </dgm:pt>
    <dgm:pt modelId="{A7D95B4E-81E3-45C4-9F16-ED8E3E6ED8BF}" type="pres">
      <dgm:prSet presAssocID="{611B0773-BD99-474C-85A8-F9C29028CFFD}" presName="thinLine2b" presStyleLbl="callout" presStyleIdx="1" presStyleCnt="3"/>
      <dgm:spPr/>
    </dgm:pt>
    <dgm:pt modelId="{AF57CA16-BC20-4182-8562-31A264100465}" type="pres">
      <dgm:prSet presAssocID="{611B0773-BD99-474C-85A8-F9C29028CFFD}" presName="vertSpace2b" presStyleCnt="0"/>
      <dgm:spPr/>
    </dgm:pt>
    <dgm:pt modelId="{1FC45FBF-EF15-4A5B-86AB-C4CE00D510B7}" type="pres">
      <dgm:prSet presAssocID="{E1749012-7DA2-404E-8ED1-93C11AA6CC5F}" presName="horz2" presStyleCnt="0"/>
      <dgm:spPr/>
    </dgm:pt>
    <dgm:pt modelId="{AEC40052-10BB-4530-95B9-50385DC10B22}" type="pres">
      <dgm:prSet presAssocID="{E1749012-7DA2-404E-8ED1-93C11AA6CC5F}" presName="horzSpace2" presStyleCnt="0"/>
      <dgm:spPr/>
    </dgm:pt>
    <dgm:pt modelId="{E74AECC5-39A3-4554-804C-F85B16A2FC13}" type="pres">
      <dgm:prSet presAssocID="{E1749012-7DA2-404E-8ED1-93C11AA6CC5F}" presName="tx2" presStyleLbl="revTx" presStyleIdx="3" presStyleCnt="4"/>
      <dgm:spPr/>
    </dgm:pt>
    <dgm:pt modelId="{F04A23B6-EC5D-421C-8B83-42C8500E83F6}" type="pres">
      <dgm:prSet presAssocID="{E1749012-7DA2-404E-8ED1-93C11AA6CC5F}" presName="vert2" presStyleCnt="0"/>
      <dgm:spPr/>
    </dgm:pt>
    <dgm:pt modelId="{8D0C5F3E-A2D5-47FE-B05E-EC1B415408DD}" type="pres">
      <dgm:prSet presAssocID="{E1749012-7DA2-404E-8ED1-93C11AA6CC5F}" presName="thinLine2b" presStyleLbl="callout" presStyleIdx="2" presStyleCnt="3"/>
      <dgm:spPr/>
    </dgm:pt>
    <dgm:pt modelId="{0C28AE23-88DB-4D7A-9CF5-A6D8C0346922}" type="pres">
      <dgm:prSet presAssocID="{E1749012-7DA2-404E-8ED1-93C11AA6CC5F}" presName="vertSpace2b" presStyleCnt="0"/>
      <dgm:spPr/>
    </dgm:pt>
  </dgm:ptLst>
  <dgm:cxnLst>
    <dgm:cxn modelId="{A4DA4C19-88D4-47ED-BE12-D27534C76084}" type="presOf" srcId="{611B0773-BD99-474C-85A8-F9C29028CFFD}" destId="{2C18E8FA-EA83-4CA6-BB7E-CE193E01B8E0}" srcOrd="0" destOrd="0" presId="urn:microsoft.com/office/officeart/2008/layout/LinedList"/>
    <dgm:cxn modelId="{4AEBC619-8F1C-4038-992C-71143C3F97B6}" type="presOf" srcId="{3DB1CE8F-F30A-450D-AB92-6C3BE0BE7A38}" destId="{0AED104D-2D76-4FF8-B352-96173557DC14}" srcOrd="0" destOrd="0" presId="urn:microsoft.com/office/officeart/2008/layout/LinedList"/>
    <dgm:cxn modelId="{6BFCFA25-564A-4BE0-86A4-BDF61B5810E5}" type="presOf" srcId="{E1749012-7DA2-404E-8ED1-93C11AA6CC5F}" destId="{E74AECC5-39A3-4554-804C-F85B16A2FC13}" srcOrd="0" destOrd="0" presId="urn:microsoft.com/office/officeart/2008/layout/LinedList"/>
    <dgm:cxn modelId="{56D58D5C-CC32-4937-9BE4-6647E3F594A2}" srcId="{8AB6F8C8-8C8D-4086-B3E2-638800302F0C}" destId="{E1749012-7DA2-404E-8ED1-93C11AA6CC5F}" srcOrd="2" destOrd="0" parTransId="{E8066832-0FCD-40DD-9229-4C68BE7E108A}" sibTransId="{CD665B37-CF53-412E-8103-67FC313D430B}"/>
    <dgm:cxn modelId="{5B3D5F6C-323D-46C5-B92C-2DEB21E1153B}" srcId="{8AB6F8C8-8C8D-4086-B3E2-638800302F0C}" destId="{611B0773-BD99-474C-85A8-F9C29028CFFD}" srcOrd="1" destOrd="0" parTransId="{38D36B0B-956D-47D0-A094-756A0CC80DED}" sibTransId="{D621C450-E54C-4EE5-8BFA-8F632394B4C4}"/>
    <dgm:cxn modelId="{0B026675-FD32-4AB0-8518-5AE8363A983C}" type="presOf" srcId="{9937AF03-7503-43CE-80E3-CAEB7B18812F}" destId="{54340A5E-5928-42EA-B18C-CD30C092E2CB}" srcOrd="0" destOrd="0" presId="urn:microsoft.com/office/officeart/2008/layout/LinedList"/>
    <dgm:cxn modelId="{627DADC2-25B3-4E07-9932-1CB3A3DC5D7B}" srcId="{3DB1CE8F-F30A-450D-AB92-6C3BE0BE7A38}" destId="{8AB6F8C8-8C8D-4086-B3E2-638800302F0C}" srcOrd="0" destOrd="0" parTransId="{9E4C50B5-0463-4F37-83EF-026CD499AFED}" sibTransId="{EDF3D7E7-F5FA-4C18-9C2F-7DC8756D5229}"/>
    <dgm:cxn modelId="{14DA67CF-0C89-47FB-9AE9-31422A104981}" type="presOf" srcId="{8AB6F8C8-8C8D-4086-B3E2-638800302F0C}" destId="{1FE40171-A332-4B14-9621-7D27F73A67E0}" srcOrd="0" destOrd="0" presId="urn:microsoft.com/office/officeart/2008/layout/LinedList"/>
    <dgm:cxn modelId="{2D02BDFC-9450-442D-B8C4-1CB282E023A8}" srcId="{8AB6F8C8-8C8D-4086-B3E2-638800302F0C}" destId="{9937AF03-7503-43CE-80E3-CAEB7B18812F}" srcOrd="0" destOrd="0" parTransId="{8D9EFE33-9243-4087-8FF1-C2DBA2B70E46}" sibTransId="{F5B02DD3-E3D3-464D-824E-2C2ACD8ED290}"/>
    <dgm:cxn modelId="{CC7498AE-7E01-4C1A-8D32-DD040A6435EB}" type="presParOf" srcId="{0AED104D-2D76-4FF8-B352-96173557DC14}" destId="{D505D7E3-6427-4FEF-899B-3F422D72A258}" srcOrd="0" destOrd="0" presId="urn:microsoft.com/office/officeart/2008/layout/LinedList"/>
    <dgm:cxn modelId="{9CD60896-1D7D-4F41-BF30-D60ADCE96443}" type="presParOf" srcId="{0AED104D-2D76-4FF8-B352-96173557DC14}" destId="{DCD66EA9-86D9-497B-8A7B-CAE7AAF25FC1}" srcOrd="1" destOrd="0" presId="urn:microsoft.com/office/officeart/2008/layout/LinedList"/>
    <dgm:cxn modelId="{58D805F3-BCDF-4BC9-902E-A8E348CC5144}" type="presParOf" srcId="{DCD66EA9-86D9-497B-8A7B-CAE7AAF25FC1}" destId="{1FE40171-A332-4B14-9621-7D27F73A67E0}" srcOrd="0" destOrd="0" presId="urn:microsoft.com/office/officeart/2008/layout/LinedList"/>
    <dgm:cxn modelId="{C05CFF99-DE18-4A3F-9120-3D162CC76ADD}" type="presParOf" srcId="{DCD66EA9-86D9-497B-8A7B-CAE7AAF25FC1}" destId="{12A8BCB6-B6DE-4D23-8B2A-0E2748138F8B}" srcOrd="1" destOrd="0" presId="urn:microsoft.com/office/officeart/2008/layout/LinedList"/>
    <dgm:cxn modelId="{727EF1D1-B992-4941-80EB-2FDCB6CD333B}" type="presParOf" srcId="{12A8BCB6-B6DE-4D23-8B2A-0E2748138F8B}" destId="{E2AA90F3-2133-4946-952C-9EDDD8BAC531}" srcOrd="0" destOrd="0" presId="urn:microsoft.com/office/officeart/2008/layout/LinedList"/>
    <dgm:cxn modelId="{8C6A356D-0FC9-433B-8F62-C91AF911828F}" type="presParOf" srcId="{12A8BCB6-B6DE-4D23-8B2A-0E2748138F8B}" destId="{FD8AC2AD-2F0F-42BF-B16B-B6332412D97B}" srcOrd="1" destOrd="0" presId="urn:microsoft.com/office/officeart/2008/layout/LinedList"/>
    <dgm:cxn modelId="{BBEAAE4A-3AB8-4988-B2DE-ED255236088A}" type="presParOf" srcId="{FD8AC2AD-2F0F-42BF-B16B-B6332412D97B}" destId="{8A73F1EA-9B18-4571-8302-4ED802594168}" srcOrd="0" destOrd="0" presId="urn:microsoft.com/office/officeart/2008/layout/LinedList"/>
    <dgm:cxn modelId="{CCA731CF-78DC-4907-89F7-AD67F3BCBB69}" type="presParOf" srcId="{FD8AC2AD-2F0F-42BF-B16B-B6332412D97B}" destId="{54340A5E-5928-42EA-B18C-CD30C092E2CB}" srcOrd="1" destOrd="0" presId="urn:microsoft.com/office/officeart/2008/layout/LinedList"/>
    <dgm:cxn modelId="{EC789977-6172-403A-A99E-0D9248EB5F8A}" type="presParOf" srcId="{FD8AC2AD-2F0F-42BF-B16B-B6332412D97B}" destId="{2C79D8CF-965C-4164-842B-9B1AD15CC330}" srcOrd="2" destOrd="0" presId="urn:microsoft.com/office/officeart/2008/layout/LinedList"/>
    <dgm:cxn modelId="{C8680A0B-1BA8-4E67-9639-D000771FD9B5}" type="presParOf" srcId="{12A8BCB6-B6DE-4D23-8B2A-0E2748138F8B}" destId="{2E16498A-3A21-4446-9305-C3D3F584ADB2}" srcOrd="2" destOrd="0" presId="urn:microsoft.com/office/officeart/2008/layout/LinedList"/>
    <dgm:cxn modelId="{F2841F11-B986-41A1-8EA3-02836DC30AE5}" type="presParOf" srcId="{12A8BCB6-B6DE-4D23-8B2A-0E2748138F8B}" destId="{29120B4E-EF30-4815-A05E-85A2DB3A085E}" srcOrd="3" destOrd="0" presId="urn:microsoft.com/office/officeart/2008/layout/LinedList"/>
    <dgm:cxn modelId="{1C1D9FD8-5204-4B96-9EE9-F2F246AA3940}" type="presParOf" srcId="{12A8BCB6-B6DE-4D23-8B2A-0E2748138F8B}" destId="{AA038DE4-6B9F-43DF-BC70-9DC09A80CD73}" srcOrd="4" destOrd="0" presId="urn:microsoft.com/office/officeart/2008/layout/LinedList"/>
    <dgm:cxn modelId="{7663A4DD-E845-4E26-AEC3-1D9F383BACD0}" type="presParOf" srcId="{AA038DE4-6B9F-43DF-BC70-9DC09A80CD73}" destId="{805B0D02-0565-4C79-82BF-DE1AA6443AF0}" srcOrd="0" destOrd="0" presId="urn:microsoft.com/office/officeart/2008/layout/LinedList"/>
    <dgm:cxn modelId="{1676428F-5D22-416C-9E81-511BA7C01912}" type="presParOf" srcId="{AA038DE4-6B9F-43DF-BC70-9DC09A80CD73}" destId="{2C18E8FA-EA83-4CA6-BB7E-CE193E01B8E0}" srcOrd="1" destOrd="0" presId="urn:microsoft.com/office/officeart/2008/layout/LinedList"/>
    <dgm:cxn modelId="{DA8C1E0E-4ECE-4535-A7B1-677D5E13764C}" type="presParOf" srcId="{AA038DE4-6B9F-43DF-BC70-9DC09A80CD73}" destId="{C1B3F8D1-5FCC-4263-95BD-82E84E20CDDE}" srcOrd="2" destOrd="0" presId="urn:microsoft.com/office/officeart/2008/layout/LinedList"/>
    <dgm:cxn modelId="{F02A5BDE-D96F-4252-BD21-AED329856602}" type="presParOf" srcId="{12A8BCB6-B6DE-4D23-8B2A-0E2748138F8B}" destId="{A7D95B4E-81E3-45C4-9F16-ED8E3E6ED8BF}" srcOrd="5" destOrd="0" presId="urn:microsoft.com/office/officeart/2008/layout/LinedList"/>
    <dgm:cxn modelId="{9B4ED3B2-394F-4447-828B-0EE072CEC609}" type="presParOf" srcId="{12A8BCB6-B6DE-4D23-8B2A-0E2748138F8B}" destId="{AF57CA16-BC20-4182-8562-31A264100465}" srcOrd="6" destOrd="0" presId="urn:microsoft.com/office/officeart/2008/layout/LinedList"/>
    <dgm:cxn modelId="{41D9FF54-0719-4E25-9D5A-D7FC90295C0F}" type="presParOf" srcId="{12A8BCB6-B6DE-4D23-8B2A-0E2748138F8B}" destId="{1FC45FBF-EF15-4A5B-86AB-C4CE00D510B7}" srcOrd="7" destOrd="0" presId="urn:microsoft.com/office/officeart/2008/layout/LinedList"/>
    <dgm:cxn modelId="{79F53A40-64B9-4EDE-B915-A9515C100C6B}" type="presParOf" srcId="{1FC45FBF-EF15-4A5B-86AB-C4CE00D510B7}" destId="{AEC40052-10BB-4530-95B9-50385DC10B22}" srcOrd="0" destOrd="0" presId="urn:microsoft.com/office/officeart/2008/layout/LinedList"/>
    <dgm:cxn modelId="{2CBB34B0-3888-4BD7-AFBE-8667901E095D}" type="presParOf" srcId="{1FC45FBF-EF15-4A5B-86AB-C4CE00D510B7}" destId="{E74AECC5-39A3-4554-804C-F85B16A2FC13}" srcOrd="1" destOrd="0" presId="urn:microsoft.com/office/officeart/2008/layout/LinedList"/>
    <dgm:cxn modelId="{1E729166-DB29-4871-AEE2-7D99597CE07D}" type="presParOf" srcId="{1FC45FBF-EF15-4A5B-86AB-C4CE00D510B7}" destId="{F04A23B6-EC5D-421C-8B83-42C8500E83F6}" srcOrd="2" destOrd="0" presId="urn:microsoft.com/office/officeart/2008/layout/LinedList"/>
    <dgm:cxn modelId="{FAAB14E7-503E-4955-BA2D-2D21AB9110D9}" type="presParOf" srcId="{12A8BCB6-B6DE-4D23-8B2A-0E2748138F8B}" destId="{8D0C5F3E-A2D5-47FE-B05E-EC1B415408DD}" srcOrd="8" destOrd="0" presId="urn:microsoft.com/office/officeart/2008/layout/LinedList"/>
    <dgm:cxn modelId="{AD5108BE-35DE-4DC7-A018-93785C79C921}" type="presParOf" srcId="{12A8BCB6-B6DE-4D23-8B2A-0E2748138F8B}" destId="{0C28AE23-88DB-4D7A-9CF5-A6D8C034692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D7E3-6427-4FEF-899B-3F422D72A258}">
      <dsp:nvSpPr>
        <dsp:cNvPr id="0" name=""/>
        <dsp:cNvSpPr/>
      </dsp:nvSpPr>
      <dsp:spPr>
        <a:xfrm>
          <a:off x="0" y="1758"/>
          <a:ext cx="8424936" cy="0"/>
        </a:xfrm>
        <a:prstGeom prst="line">
          <a:avLst/>
        </a:prstGeom>
        <a:gradFill rotWithShape="0">
          <a:gsLst>
            <a:gs pos="0">
              <a:srgbClr val="E6294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294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294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E6294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E40171-A332-4B14-9621-7D27F73A67E0}">
      <dsp:nvSpPr>
        <dsp:cNvPr id="0" name=""/>
        <dsp:cNvSpPr/>
      </dsp:nvSpPr>
      <dsp:spPr>
        <a:xfrm>
          <a:off x="0" y="1758"/>
          <a:ext cx="1684987" cy="359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Arial Unicode MS"/>
            <a:cs typeface="+mn-cs"/>
          </a:endParaRPr>
        </a:p>
      </dsp:txBody>
      <dsp:txXfrm>
        <a:off x="0" y="1758"/>
        <a:ext cx="1684987" cy="3596883"/>
      </dsp:txXfrm>
    </dsp:sp>
    <dsp:sp modelId="{54340A5E-5928-42EA-B18C-CD30C092E2CB}">
      <dsp:nvSpPr>
        <dsp:cNvPr id="0" name=""/>
        <dsp:cNvSpPr/>
      </dsp:nvSpPr>
      <dsp:spPr>
        <a:xfrm>
          <a:off x="1811361" y="93260"/>
          <a:ext cx="6613574" cy="38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Arial Unicode MS"/>
              <a:cs typeface="+mn-cs"/>
            </a:rPr>
            <a:t>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1400" kern="12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</a:t>
          </a:r>
          <a:r>
            <a:rPr lang="hr-HR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Odgovoran za stratešku alokaciju aktive, donosi Investicione smjernice kojima definišu </a:t>
          </a: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maksimalna tolerancija na rizik, optimalna kombinacija (engl. trade-off) između rizika i povrata, strateška alokacija aktive, investiciona ograničenja, investicioni period i benčmark za ocjenu performansi</a:t>
          </a:r>
        </a:p>
      </dsp:txBody>
      <dsp:txXfrm>
        <a:off x="1811361" y="93260"/>
        <a:ext cx="6613574" cy="383396"/>
      </dsp:txXfrm>
    </dsp:sp>
    <dsp:sp modelId="{2E16498A-3A21-4446-9305-C3D3F584ADB2}">
      <dsp:nvSpPr>
        <dsp:cNvPr id="0" name=""/>
        <dsp:cNvSpPr/>
      </dsp:nvSpPr>
      <dsp:spPr>
        <a:xfrm>
          <a:off x="1684987" y="476657"/>
          <a:ext cx="6739948" cy="0"/>
        </a:xfrm>
        <a:prstGeom prst="lin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C18E8FA-EA83-4CA6-BB7E-CE193E01B8E0}">
      <dsp:nvSpPr>
        <dsp:cNvPr id="0" name=""/>
        <dsp:cNvSpPr/>
      </dsp:nvSpPr>
      <dsp:spPr>
        <a:xfrm>
          <a:off x="1811361" y="568160"/>
          <a:ext cx="6613574" cy="126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1400" kern="12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</dsp:txBody>
      <dsp:txXfrm>
        <a:off x="1811361" y="568160"/>
        <a:ext cx="6613574" cy="1260944"/>
      </dsp:txXfrm>
    </dsp:sp>
    <dsp:sp modelId="{A7D95B4E-81E3-45C4-9F16-ED8E3E6ED8BF}">
      <dsp:nvSpPr>
        <dsp:cNvPr id="0" name=""/>
        <dsp:cNvSpPr/>
      </dsp:nvSpPr>
      <dsp:spPr>
        <a:xfrm>
          <a:off x="1684987" y="1829104"/>
          <a:ext cx="6739948" cy="0"/>
        </a:xfrm>
        <a:prstGeom prst="line">
          <a:avLst/>
        </a:prstGeom>
        <a:noFill/>
        <a:ln w="9525" cap="flat" cmpd="sng" algn="ctr">
          <a:solidFill>
            <a:srgbClr val="E62949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74AECC5-39A3-4554-804C-F85B16A2FC13}">
      <dsp:nvSpPr>
        <dsp:cNvPr id="0" name=""/>
        <dsp:cNvSpPr/>
      </dsp:nvSpPr>
      <dsp:spPr>
        <a:xfrm>
          <a:off x="1811361" y="1920607"/>
          <a:ext cx="6613574" cy="158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Strateška alokacija aktive, tj. strateška alokacija ukupnog portfolija deviznih rezervi za srednjoročni period sadrži investicioni horizont (period u kojem se ocjenjuju rezultati upravljanja deviznim rezervama) i vrste instrumenata koji čine strateški benčmark na temelju prihvatljivog nivoa rizika, a može da sadrži neutralnu valutnu alokaciju.</a:t>
          </a:r>
        </a:p>
      </dsp:txBody>
      <dsp:txXfrm>
        <a:off x="1811361" y="1920607"/>
        <a:ext cx="6613574" cy="1584132"/>
      </dsp:txXfrm>
    </dsp:sp>
    <dsp:sp modelId="{8D0C5F3E-A2D5-47FE-B05E-EC1B415408DD}">
      <dsp:nvSpPr>
        <dsp:cNvPr id="0" name=""/>
        <dsp:cNvSpPr/>
      </dsp:nvSpPr>
      <dsp:spPr>
        <a:xfrm>
          <a:off x="1684987" y="3504739"/>
          <a:ext cx="6739948" cy="0"/>
        </a:xfrm>
        <a:prstGeom prst="line">
          <a:avLst/>
        </a:prstGeom>
        <a:noFill/>
        <a:ln w="9525" cap="flat" cmpd="sng" algn="ctr">
          <a:solidFill>
            <a:srgbClr val="E62949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D7E3-6427-4FEF-899B-3F422D72A258}">
      <dsp:nvSpPr>
        <dsp:cNvPr id="0" name=""/>
        <dsp:cNvSpPr/>
      </dsp:nvSpPr>
      <dsp:spPr>
        <a:xfrm>
          <a:off x="0" y="1818"/>
          <a:ext cx="8219256" cy="0"/>
        </a:xfrm>
        <a:prstGeom prst="line">
          <a:avLst/>
        </a:prstGeom>
        <a:gradFill rotWithShape="0">
          <a:gsLst>
            <a:gs pos="0">
              <a:srgbClr val="F0762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0762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0762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07624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E40171-A332-4B14-9621-7D27F73A67E0}">
      <dsp:nvSpPr>
        <dsp:cNvPr id="0" name=""/>
        <dsp:cNvSpPr/>
      </dsp:nvSpPr>
      <dsp:spPr>
        <a:xfrm>
          <a:off x="0" y="1818"/>
          <a:ext cx="1643851" cy="371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Arial Unicode MS"/>
            <a:cs typeface="+mn-cs"/>
          </a:endParaRPr>
        </a:p>
      </dsp:txBody>
      <dsp:txXfrm>
        <a:off x="0" y="1818"/>
        <a:ext cx="1643851" cy="3719814"/>
      </dsp:txXfrm>
    </dsp:sp>
    <dsp:sp modelId="{54340A5E-5928-42EA-B18C-CD30C092E2CB}">
      <dsp:nvSpPr>
        <dsp:cNvPr id="0" name=""/>
        <dsp:cNvSpPr/>
      </dsp:nvSpPr>
      <dsp:spPr>
        <a:xfrm>
          <a:off x="1767140" y="66115"/>
          <a:ext cx="6452115" cy="1094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Arial Unicode MS"/>
              <a:cs typeface="+mn-cs"/>
            </a:rPr>
            <a:t> </a:t>
          </a: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</a:t>
          </a:r>
          <a:r>
            <a:rPr lang="hr-HR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Odgovoran za taktičku alokaciju, </a:t>
          </a: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djeluje u okviru obavezujućih zakonskih ograničenja i Investicionih smjernica usvojenih od strane Upravnog odbora pri pripremi Pravila i parametara rizika vezanih za ulaganje deviznih rezervi</a:t>
          </a:r>
        </a:p>
      </dsp:txBody>
      <dsp:txXfrm>
        <a:off x="1767140" y="66115"/>
        <a:ext cx="6452115" cy="1094396"/>
      </dsp:txXfrm>
    </dsp:sp>
    <dsp:sp modelId="{2E16498A-3A21-4446-9305-C3D3F584ADB2}">
      <dsp:nvSpPr>
        <dsp:cNvPr id="0" name=""/>
        <dsp:cNvSpPr/>
      </dsp:nvSpPr>
      <dsp:spPr>
        <a:xfrm>
          <a:off x="1643851" y="1160511"/>
          <a:ext cx="6575404" cy="0"/>
        </a:xfrm>
        <a:prstGeom prst="line">
          <a:avLst/>
        </a:prstGeom>
        <a:noFill/>
        <a:ln w="9525" cap="flat" cmpd="sng" algn="ctr">
          <a:solidFill>
            <a:srgbClr val="F07624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C18E8FA-EA83-4CA6-BB7E-CE193E01B8E0}">
      <dsp:nvSpPr>
        <dsp:cNvPr id="0" name=""/>
        <dsp:cNvSpPr/>
      </dsp:nvSpPr>
      <dsp:spPr>
        <a:xfrm>
          <a:off x="1767140" y="1224809"/>
          <a:ext cx="6452115" cy="12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Upravlja deviznim rezervama putem donošenja Pravila i parametara rizika, koja uključuju odgovarajuću taktičku strategiju u okviru ograničenja i devijacijskih pragova koji su dozvoljeni prema Investicionim smjernicama. M</a:t>
          </a:r>
          <a:r>
            <a:rPr lang="hr-HR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ože postupati opreznije nego što je dopušteno u Investicionim smjernicama ukoliko smatra da je to opravdano prevladavajućim tržišnim okolnostima ili razmatranjima rizika</a:t>
          </a:r>
          <a:endParaRPr lang="bs-Latn-BA" sz="1400" kern="12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</dsp:txBody>
      <dsp:txXfrm>
        <a:off x="1767140" y="1224809"/>
        <a:ext cx="6452115" cy="1200152"/>
      </dsp:txXfrm>
    </dsp:sp>
    <dsp:sp modelId="{A7D95B4E-81E3-45C4-9F16-ED8E3E6ED8BF}">
      <dsp:nvSpPr>
        <dsp:cNvPr id="0" name=""/>
        <dsp:cNvSpPr/>
      </dsp:nvSpPr>
      <dsp:spPr>
        <a:xfrm>
          <a:off x="1643851" y="2424962"/>
          <a:ext cx="6575404" cy="0"/>
        </a:xfrm>
        <a:prstGeom prst="line">
          <a:avLst/>
        </a:prstGeom>
        <a:noFill/>
        <a:ln w="9525" cap="flat" cmpd="sng" algn="ctr">
          <a:solidFill>
            <a:srgbClr val="F07624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0FEC35E-4076-48C6-9A00-A3DE7FDD6453}">
      <dsp:nvSpPr>
        <dsp:cNvPr id="0" name=""/>
        <dsp:cNvSpPr/>
      </dsp:nvSpPr>
      <dsp:spPr>
        <a:xfrm>
          <a:off x="1767140" y="2489260"/>
          <a:ext cx="6452115" cy="6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Arial Unicode MS"/>
              <a:cs typeface="+mn-cs"/>
            </a:rPr>
            <a:t>- </a:t>
          </a: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Taktička strategija se usvaja na osnovu prijedloga organizacionih oblika koji su uključeni u proces upravljanja deviznim rezervama i drugih članova Investicionog komiteta</a:t>
          </a:r>
        </a:p>
      </dsp:txBody>
      <dsp:txXfrm>
        <a:off x="1767140" y="2489260"/>
        <a:ext cx="6452115" cy="684640"/>
      </dsp:txXfrm>
    </dsp:sp>
    <dsp:sp modelId="{77079397-FC71-4C1D-8D5D-BF5D21A68E8B}">
      <dsp:nvSpPr>
        <dsp:cNvPr id="0" name=""/>
        <dsp:cNvSpPr/>
      </dsp:nvSpPr>
      <dsp:spPr>
        <a:xfrm>
          <a:off x="1643851" y="3173900"/>
          <a:ext cx="6575404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74AECC5-39A3-4554-804C-F85B16A2FC13}">
      <dsp:nvSpPr>
        <dsp:cNvPr id="0" name=""/>
        <dsp:cNvSpPr/>
      </dsp:nvSpPr>
      <dsp:spPr>
        <a:xfrm>
          <a:off x="1767140" y="3238198"/>
          <a:ext cx="6452115" cy="41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- Priprema i</a:t>
          </a:r>
          <a:r>
            <a:rPr lang="hr-HR" sz="1400" kern="1200" dirty="0">
              <a:solidFill>
                <a:srgbClr val="1F497D"/>
              </a:solidFill>
              <a:latin typeface="Calibri" panose="020F0502020204030204" pitchFamily="34" charset="0"/>
              <a:ea typeface="Arial Unicode MS"/>
              <a:cs typeface="+mn-cs"/>
            </a:rPr>
            <a:t>nicijative za izmjene i dopune Investicionih smjernica</a:t>
          </a:r>
          <a:endParaRPr lang="bs-Latn-BA" sz="1400" kern="1200" dirty="0">
            <a:solidFill>
              <a:srgbClr val="1F497D"/>
            </a:solidFill>
            <a:latin typeface="Calibri" panose="020F0502020204030204" pitchFamily="34" charset="0"/>
            <a:ea typeface="Arial Unicode MS"/>
            <a:cs typeface="+mn-cs"/>
          </a:endParaRPr>
        </a:p>
      </dsp:txBody>
      <dsp:txXfrm>
        <a:off x="1767140" y="3238198"/>
        <a:ext cx="6452115" cy="415632"/>
      </dsp:txXfrm>
    </dsp:sp>
    <dsp:sp modelId="{8D0C5F3E-A2D5-47FE-B05E-EC1B415408DD}">
      <dsp:nvSpPr>
        <dsp:cNvPr id="0" name=""/>
        <dsp:cNvSpPr/>
      </dsp:nvSpPr>
      <dsp:spPr>
        <a:xfrm>
          <a:off x="1643851" y="3653830"/>
          <a:ext cx="6575404" cy="0"/>
        </a:xfrm>
        <a:prstGeom prst="line">
          <a:avLst/>
        </a:prstGeom>
        <a:noFill/>
        <a:ln w="9525" cap="flat" cmpd="sng" algn="ctr">
          <a:solidFill>
            <a:srgbClr val="F07624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D7E3-6427-4FEF-899B-3F422D72A258}">
      <dsp:nvSpPr>
        <dsp:cNvPr id="0" name=""/>
        <dsp:cNvSpPr/>
      </dsp:nvSpPr>
      <dsp:spPr>
        <a:xfrm>
          <a:off x="0" y="1758"/>
          <a:ext cx="85586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E40171-A332-4B14-9621-7D27F73A67E0}">
      <dsp:nvSpPr>
        <dsp:cNvPr id="0" name=""/>
        <dsp:cNvSpPr/>
      </dsp:nvSpPr>
      <dsp:spPr>
        <a:xfrm>
          <a:off x="0" y="1758"/>
          <a:ext cx="1711721" cy="359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s-Latn-BA" sz="12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0" y="1758"/>
        <a:ext cx="1711721" cy="3596883"/>
      </dsp:txXfrm>
    </dsp:sp>
    <dsp:sp modelId="{54340A5E-5928-42EA-B18C-CD30C092E2CB}">
      <dsp:nvSpPr>
        <dsp:cNvPr id="0" name=""/>
        <dsp:cNvSpPr/>
      </dsp:nvSpPr>
      <dsp:spPr>
        <a:xfrm>
          <a:off x="1840100" y="60418"/>
          <a:ext cx="6718507" cy="101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800" kern="1200" dirty="0">
              <a:solidFill>
                <a:srgbClr val="002060"/>
              </a:solidFill>
            </a:rPr>
            <a:t> 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- </a:t>
          </a:r>
          <a:r>
            <a:rPr lang="hr-HR" sz="1400" kern="1200" dirty="0">
              <a:solidFill>
                <a:srgbClr val="002060"/>
              </a:solidFill>
              <a:latin typeface="Calibri" panose="020F0502020204030204" pitchFamily="34" charset="0"/>
            </a:rPr>
            <a:t>Donošenje odluka i odgovornost za svakodnevne operacije upravljanja rezervama u skladu sa Investicionim smjernicama i Pravilima i parametrima rizika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- Organizacioni oblik nadležan za bankarstvo – </a:t>
          </a:r>
          <a:r>
            <a:rPr lang="hr-HR" sz="1400" kern="1200" dirty="0">
              <a:solidFill>
                <a:srgbClr val="002060"/>
              </a:solidFill>
              <a:latin typeface="Calibri" panose="020F0502020204030204" pitchFamily="34" charset="0"/>
            </a:rPr>
            <a:t>obavlja investiranje, odlučuje koje od dozvoljenih finansijskih institucija i instrumenta bira za ulaganja</a:t>
          </a:r>
          <a:endParaRPr lang="bs-Latn-BA" sz="14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840100" y="60418"/>
        <a:ext cx="6718507" cy="1015359"/>
      </dsp:txXfrm>
    </dsp:sp>
    <dsp:sp modelId="{2E16498A-3A21-4446-9305-C3D3F584ADB2}">
      <dsp:nvSpPr>
        <dsp:cNvPr id="0" name=""/>
        <dsp:cNvSpPr/>
      </dsp:nvSpPr>
      <dsp:spPr>
        <a:xfrm>
          <a:off x="1711721" y="1075777"/>
          <a:ext cx="6846886" cy="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C18E8FA-EA83-4CA6-BB7E-CE193E01B8E0}">
      <dsp:nvSpPr>
        <dsp:cNvPr id="0" name=""/>
        <dsp:cNvSpPr/>
      </dsp:nvSpPr>
      <dsp:spPr>
        <a:xfrm>
          <a:off x="1840100" y="1134437"/>
          <a:ext cx="6718507" cy="11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-Organizacioni oblik nadležan za upravljanje rizicima – identifikuje </a:t>
          </a:r>
          <a:r>
            <a:rPr lang="hr-HR" sz="1400" kern="1200" dirty="0">
              <a:solidFill>
                <a:srgbClr val="002060"/>
              </a:solidFill>
              <a:latin typeface="Calibri" panose="020F0502020204030204" pitchFamily="34" charset="0"/>
            </a:rPr>
            <a:t>i predlaže odgovarajuća ograničenja izloženosti finansijskim rizicima; </a:t>
          </a: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vrši mjerenje rizika i priprema prijedloge benčmarka koje dostavlja naležnim na dalje odlučivanje</a:t>
          </a:r>
        </a:p>
      </dsp:txBody>
      <dsp:txXfrm>
        <a:off x="1840100" y="1134437"/>
        <a:ext cx="6718507" cy="1173202"/>
      </dsp:txXfrm>
    </dsp:sp>
    <dsp:sp modelId="{A7D95B4E-81E3-45C4-9F16-ED8E3E6ED8BF}">
      <dsp:nvSpPr>
        <dsp:cNvPr id="0" name=""/>
        <dsp:cNvSpPr/>
      </dsp:nvSpPr>
      <dsp:spPr>
        <a:xfrm>
          <a:off x="1711721" y="2307640"/>
          <a:ext cx="6846886" cy="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74AECC5-39A3-4554-804C-F85B16A2FC13}">
      <dsp:nvSpPr>
        <dsp:cNvPr id="0" name=""/>
        <dsp:cNvSpPr/>
      </dsp:nvSpPr>
      <dsp:spPr>
        <a:xfrm>
          <a:off x="1840100" y="2366300"/>
          <a:ext cx="6718507" cy="11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-Organizacioni oblik nadležan za monitoring i analize </a:t>
          </a:r>
          <a:r>
            <a:rPr lang="en-US" sz="1400" kern="1200" dirty="0">
              <a:solidFill>
                <a:srgbClr val="002060"/>
              </a:solidFill>
              <a:latin typeface="Calibri" panose="020F0502020204030204" pitchFamily="34" charset="0"/>
            </a:rPr>
            <a:t>–</a:t>
          </a: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hr-HR" sz="1400" kern="1200" dirty="0">
              <a:solidFill>
                <a:srgbClr val="002060"/>
              </a:solidFill>
              <a:latin typeface="Calibri" panose="020F0502020204030204" pitchFamily="34" charset="0"/>
            </a:rPr>
            <a:t>prati i analizira </a:t>
          </a:r>
          <a:r>
            <a:rPr lang="bs-Latn-BA" sz="1400" kern="1200" dirty="0">
              <a:solidFill>
                <a:srgbClr val="002060"/>
              </a:solidFill>
              <a:latin typeface="Calibri" panose="020F0502020204030204" pitchFamily="34" charset="0"/>
            </a:rPr>
            <a:t>poštivanje ograničenja uspostavljenih Investicionim smjernicama i Pravilima i parametrima rizika i o tome izvještava nadležne</a:t>
          </a:r>
        </a:p>
      </dsp:txBody>
      <dsp:txXfrm>
        <a:off x="1840100" y="2366300"/>
        <a:ext cx="6718507" cy="1173202"/>
      </dsp:txXfrm>
    </dsp:sp>
    <dsp:sp modelId="{8D0C5F3E-A2D5-47FE-B05E-EC1B415408DD}">
      <dsp:nvSpPr>
        <dsp:cNvPr id="0" name=""/>
        <dsp:cNvSpPr/>
      </dsp:nvSpPr>
      <dsp:spPr>
        <a:xfrm>
          <a:off x="1711721" y="3539502"/>
          <a:ext cx="6846886" cy="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0"/>
            <a:ext cx="2946188" cy="4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r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60"/>
            <a:ext cx="2946189" cy="4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360"/>
            <a:ext cx="2946188" cy="4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i="0" u="none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368462-1C90-4488-BF66-6CC030FE8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5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0"/>
            <a:ext cx="2946188" cy="4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r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5471"/>
            <a:ext cx="4987079" cy="44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60"/>
            <a:ext cx="2946189" cy="4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360"/>
            <a:ext cx="2946188" cy="4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i="0" u="none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DBB93B-A774-4603-BD85-80E9E4CFD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475" indent="-28892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8875" indent="-23177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2425" indent="-23177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5975" indent="-23177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31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03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575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47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167CD14-6E6B-4271-A47F-979AF4463242}" type="slidenum">
              <a:rPr lang="en-GB" altLang="sr-Latn-RS" sz="1200" i="0" u="none">
                <a:latin typeface="Calibri" panose="020F0502020204030204" pitchFamily="34" charset="0"/>
              </a:rPr>
              <a:pPr/>
              <a:t>1</a:t>
            </a:fld>
            <a:endParaRPr lang="en-GB" altLang="sr-Latn-RS" sz="1200" i="0" u="none">
              <a:latin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377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BB93B-A774-4603-BD85-80E9E4CFDCE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2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BB93B-A774-4603-BD85-80E9E4CFDC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60FE-CEC8-428F-8EF7-8764BD81BE2D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848D-5A70-4C72-9577-FAF1964ABE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9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B06D-9240-4C74-9F41-86A1138935C9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B3BA-B9F7-46AD-94ED-864A7A112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2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490A-CD0C-45A2-B371-8465A6C0B83B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FD5F-E8E8-430B-83EE-F15B3445F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0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27D0-13F9-43E2-9D31-4A6BB4045CED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4EE1-6FAA-4BA4-AA67-D6F6D47CE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bs-Latn-B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1789-5972-494A-ADDA-2660526EF363}" type="datetime1">
              <a:rPr lang="en-US" smtClean="0"/>
              <a:t>5/20/2021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7E09C6-0CD0-4EA0-9F8D-0F08C049A6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2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810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8051-3F07-4B0B-8D20-DD44563C6650}" type="datetime1">
              <a:rPr lang="en-US" smtClean="0"/>
              <a:t>5/20/2021</a:t>
            </a:fld>
            <a:endParaRPr lang="hr-H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B240-8D68-436D-BFE0-BA6418B5728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3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 sz="1800"/>
            </a:lvl2pPr>
            <a:lvl3pPr algn="just">
              <a:defRPr sz="1600"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2AF0-8FB2-4D42-B436-FC6D1FC874BA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028-F46D-4071-9E6E-F594C670A7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84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DFF2-F438-459B-B65E-75E3A6756F7D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95CB-5608-47F3-AE0F-B46EF92A1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1F10-0388-40BA-9F7B-C9D58AEFCDE4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9147-9500-40A3-886A-9EB601983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7D55-371C-4FCD-80E3-81804DD62AEF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8593-230E-4476-880D-A0863233C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2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B56F-3FAD-43DC-A4E5-10AABE557D01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6A45-1825-45AA-8001-1B2FA9119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1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2D3C-263E-4213-AE7B-EBFA21C2199F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AA91-4C5B-4582-A587-86B1B29D6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0A45-3C09-4208-8A0A-43744E398133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F937-C99F-4D9D-9B10-6E6DA93A8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0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F9C8-216C-48C3-A938-8533C4081F07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FEBF-3C68-4A61-BB57-A39480E82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43125"/>
            <a:ext cx="82296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Master text styles</a:t>
            </a:r>
          </a:p>
          <a:p>
            <a:pPr lvl="1"/>
            <a:r>
              <a:rPr lang="en-GB" altLang="sr-Latn-RS"/>
              <a:t>Second level</a:t>
            </a:r>
          </a:p>
          <a:p>
            <a:pPr lvl="2"/>
            <a:r>
              <a:rPr lang="en-GB" altLang="sr-Latn-RS"/>
              <a:t>Third level</a:t>
            </a:r>
          </a:p>
          <a:p>
            <a:pPr lvl="3"/>
            <a:r>
              <a:rPr lang="en-GB" altLang="sr-Latn-RS"/>
              <a:t>Fourth level</a:t>
            </a:r>
          </a:p>
          <a:p>
            <a:pPr lvl="4"/>
            <a:r>
              <a:rPr lang="en-GB" altLang="sr-Latn-RS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AEEE38-1601-49C9-8F21-B432C2E8C009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i="0" u="none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085FD4-2ED3-4532-8FE4-64401B868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643063" y="3571875"/>
            <a:ext cx="89646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en-US" sz="3200" i="0" u="none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/>
          <a:lstStyle/>
          <a:p>
            <a:pPr algn="ctr"/>
            <a:r>
              <a:rPr lang="bs-Latn-BA" altLang="ko-KR" dirty="0">
                <a:solidFill>
                  <a:schemeClr val="accent6"/>
                </a:solidFill>
                <a:ea typeface="맑은 고딕" pitchFamily="50" charset="-127"/>
              </a:rPr>
              <a:t>Upravljanje deviznim rezervama u CBBiH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6588224" cy="2433092"/>
          </a:xfrm>
        </p:spPr>
        <p:txBody>
          <a:bodyPr/>
          <a:lstStyle/>
          <a:p>
            <a:pPr algn="r"/>
            <a:r>
              <a:rPr lang="en-US" sz="1600" dirty="0" err="1">
                <a:solidFill>
                  <a:srgbClr val="002060"/>
                </a:solidFill>
              </a:rPr>
              <a:t>Emina</a:t>
            </a:r>
            <a:r>
              <a:rPr lang="bs-Latn-BA" sz="1600" dirty="0">
                <a:solidFill>
                  <a:srgbClr val="002060"/>
                </a:solidFill>
              </a:rPr>
              <a:t> Ćeman</a:t>
            </a:r>
          </a:p>
          <a:p>
            <a:pPr algn="r"/>
            <a:r>
              <a:rPr lang="bs-Latn-BA" sz="1600" dirty="0">
                <a:solidFill>
                  <a:srgbClr val="002060"/>
                </a:solidFill>
              </a:rPr>
              <a:t>Maja Zavođa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bs-Latn-BA" sz="1600" dirty="0">
                <a:solidFill>
                  <a:srgbClr val="002060"/>
                </a:solidFill>
              </a:rPr>
              <a:t>Sarajevo, maj 2021. godine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Operativni nivo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8993519"/>
              </p:ext>
            </p:extLst>
          </p:nvPr>
        </p:nvGraphicFramePr>
        <p:xfrm>
          <a:off x="261864" y="2204864"/>
          <a:ext cx="85586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61865" y="3573016"/>
            <a:ext cx="1573832" cy="720080"/>
          </a:xfrm>
          <a:prstGeom prst="rect">
            <a:avLst/>
          </a:prstGeom>
          <a:solidFill>
            <a:srgbClr val="F4BD2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Nadležna odjeljenja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Finansijski rizici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6" y="2276872"/>
            <a:ext cx="1769043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0762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Kreditni rizik</a:t>
            </a:r>
            <a:endParaRPr kumimoji="0" lang="bs-Latn-BA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623" y="2687618"/>
            <a:ext cx="21655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Upravlja se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ograničavanjem izloženosti i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ulaganjem prvenstveno u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obveznice odabranih država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Eurozone, te plasiranjem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depozita u odabrane centralne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i komercijalne ino banke u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eurozoni i Banku za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međunarodna poravnanja, koje 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zadovoljavaju standarde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podobnosti ugovorne strane</a:t>
            </a:r>
            <a:endParaRPr lang="hr-HR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Koristi se niz indikatora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Konstanto se preispituju i po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 potrebi ažuriraju utvrđeni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 kriteriji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647" y="2664758"/>
            <a:ext cx="1840819" cy="45719"/>
          </a:xfrm>
          <a:prstGeom prst="rect">
            <a:avLst/>
          </a:prstGeom>
          <a:solidFill>
            <a:srgbClr val="F076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760" y="5445224"/>
            <a:ext cx="1840819" cy="45719"/>
          </a:xfrm>
          <a:prstGeom prst="rect">
            <a:avLst/>
          </a:prstGeom>
          <a:solidFill>
            <a:srgbClr val="F076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3768" y="2265442"/>
            <a:ext cx="1728192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4BD2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Rizik likvidnosti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1134" y="2687617"/>
            <a:ext cx="2202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Prate se i sljedeći indikatori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rizika: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Rizik koncentracije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Veličina emisije pojedinačnog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 vrijednosnog papira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Iznos investiranja u pojedinačne      vrijednosne papire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Dnevni promet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Bid/ask spread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0424" y="2621170"/>
            <a:ext cx="1728547" cy="87175"/>
          </a:xfrm>
          <a:prstGeom prst="rect">
            <a:avLst/>
          </a:prstGeom>
          <a:solidFill>
            <a:srgbClr val="F4BD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0424" y="5426037"/>
            <a:ext cx="1728547" cy="87175"/>
          </a:xfrm>
          <a:prstGeom prst="rect">
            <a:avLst/>
          </a:prstGeom>
          <a:solidFill>
            <a:srgbClr val="F4BD2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4008" y="2276872"/>
            <a:ext cx="1584176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1ED4D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Kamatni rizik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46505" y="2664757"/>
            <a:ext cx="19442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Propisuju se i prate i sljedeći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indikatori: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Modifikovano trajanje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portfolija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Rizik vrijednosti (VaR)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Greška praćenja – Tracking error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s-Latn-BA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Basic point value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2641898"/>
            <a:ext cx="1614889" cy="45719"/>
          </a:xfrm>
          <a:prstGeom prst="rect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3295" y="5411887"/>
            <a:ext cx="1614889" cy="45719"/>
          </a:xfrm>
          <a:prstGeom prst="rect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91389" y="2243648"/>
            <a:ext cx="1584176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35C7AB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Devizni rizik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31767" y="2672500"/>
            <a:ext cx="19797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Upravlja se: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bs-Latn-BA" sz="11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Utvrđivanjem bruto iznosa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deviznih rezervi koje se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mogu držati u drugim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konvertibilnim valutama,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osim EUR</a:t>
            </a: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Usklađivanje valutne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strukture aktive i pasive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1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CBBiH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91389" y="2649641"/>
            <a:ext cx="1614889" cy="45719"/>
          </a:xfrm>
          <a:prstGeom prst="rect">
            <a:avLst/>
          </a:prstGeom>
          <a:solidFill>
            <a:srgbClr val="35C7A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1389" y="5411887"/>
            <a:ext cx="1614889" cy="45719"/>
          </a:xfrm>
          <a:prstGeom prst="rect">
            <a:avLst/>
          </a:prstGeom>
          <a:solidFill>
            <a:srgbClr val="35C7A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68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b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</a:br>
            <a:b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</a:br>
            <a: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Devizne rezerve CBBiH</a:t>
            </a:r>
            <a:br>
              <a:rPr lang="en-US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</a:br>
            <a:br>
              <a:rPr lang="ko-KR" altLang="en-US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</a:br>
            <a:endParaRPr lang="bs-Latn-BA" sz="2800" b="1" kern="1200" dirty="0">
              <a:solidFill>
                <a:srgbClr val="1F497D"/>
              </a:solidFill>
              <a:effectLst/>
              <a:ea typeface="Arial Unicode MS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14004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Devizne rezerve CBBiH se najvećim dijelom drže u EUR valuti.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Prosječni rejting ukupnog portfolija CBBiH mora biti AA- ili viši.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Pored državnih obveznica sa dospijećem dužim od 1 godine (oko 49%), depozita (oko 14%) i likvidnog portfolija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(oko 35%) porfolio CBBiH uključuje i monetarno zlato (oko 2%).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458033" y="2636912"/>
            <a:ext cx="313492" cy="216024"/>
          </a:xfrm>
          <a:prstGeom prst="strip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4BD2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486063" y="3068960"/>
            <a:ext cx="313492" cy="216024"/>
          </a:xfrm>
          <a:prstGeom prst="strip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0762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449215" y="3499223"/>
            <a:ext cx="313492" cy="216024"/>
          </a:xfrm>
          <a:prstGeom prst="strip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1C7D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5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latinLnBrk="1" hangingPunct="1">
              <a:spcBef>
                <a:spcPts val="0"/>
              </a:spcBef>
              <a:spcAft>
                <a:spcPts val="0"/>
              </a:spcAft>
            </a:pPr>
            <a:br>
              <a:rPr lang="bs-Latn-BA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</a:br>
            <a:br>
              <a:rPr lang="bs-Latn-BA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</a:br>
            <a:r>
              <a:rPr lang="bs-Latn-BA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Posmatranje portfolija deviznih rezervi CBBiH</a:t>
            </a:r>
            <a:br>
              <a:rPr lang="en-US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</a:br>
            <a:br>
              <a:rPr lang="ko-KR" altLang="en-US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</a:b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143125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Prema Zakonu o CBBiH, Član 31. stav (2) ukupan portfolio deviznih rezervi je dio aktive CBBiH.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Komponente ukupnog portfolija deviznih rezervi CBBiH su: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a) likvidni portfolio, koji obuhvata stranu efektivu u trezorima, depozite po viđenju i prekonoćne depozite u stranoj valuti, specijalna prava vučenja i vrijednosne papire sa preostalim rokom do dospijeća ne dužim od godinu dana,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b) vrijednosni papiri sa preostalim rokom do dospijeća dužim od godinu dana-investicioni portfolio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c) oročeni devizni depoziti kod stranih banaka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d) monetarno zlato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Strateška alokacija aktive (koja sadrži investicioni horizont) i ciljevi upravljanja deviznim rezervama definisani su za ukupan portfolio deviznih rezervi.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4538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Struktura investiranja deviznih rezervi CBBiH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0AF028-F46D-4071-9E6E-F594C670A75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5504" y="2929005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Izvor: CBBiH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Napomena: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Tokom 2017, 2018.</a:t>
            </a:r>
            <a:r>
              <a:rPr kumimoji="0" lang="bs-Latn-BA" sz="10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 i 2019. godine se</a:t>
            </a: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koristila drugačija podjela portfolija i  drugačiji nazivi dijelova portfolija,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međutim od 2020. godine je opet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vraćeno korištenje termina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„investicioni portfolio“ koji je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Prethodno korišten. Suština je da se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investicioni portfolio sastoji od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državnih obveznica preostale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ročnosti duže od 1</a:t>
            </a:r>
            <a:r>
              <a:rPr kumimoji="0" lang="bs-Latn-BA" sz="10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 godine.</a:t>
            </a:r>
            <a:endParaRPr kumimoji="0" lang="bs-Latn-BA" sz="10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65774"/>
            <a:ext cx="6295720" cy="32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400" b="1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Upravljanje deviznim rezervama CBBiH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7690" y="2149299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sz="16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Ciljevi upravljanja deviznim rezervama su: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sz="16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- prvenstveno obezbjeđenje </a:t>
            </a:r>
            <a:r>
              <a:rPr lang="hr-HR" sz="1600" b="1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sigurnosti i likvidnosti</a:t>
            </a: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,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sz="16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-rizik likvidnosti, tržišni rizik, kreditni rizik, pravni rizik, rizik poravnanja, rizik vezan za skrbnika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(</a:t>
            </a:r>
            <a:r>
              <a:rPr lang="hr-HR" sz="160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engl. custodian</a:t>
            </a: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) i operativni rizik u skladu sa ciljevima u okviru ograničenja postavljenih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Zakonom o Centralnoj banci Bosne i Hercegovine i Investicionim smjernicama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hr-HR" sz="16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b="1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-profitabilnost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 -u skladu sa ograničenjima u pogledu adekvatnosti, sigurnosti, likvidnosti i drugim ograničenjima </a:t>
            </a:r>
          </a:p>
          <a:p>
            <a:pPr algn="just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hr-HR" sz="16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      rizika u srednjoročnom periodu na investicije generisati optimalni povrati za odabrani nivo rizika</a:t>
            </a:r>
          </a:p>
          <a:p>
            <a:pPr marL="285750" indent="-285750" algn="just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1600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Calibri" panose="020F0502020204030204" pitchFamily="34" charset="0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bs-Latn-BA" i="0" u="none" dirty="0">
              <a:solidFill>
                <a:srgbClr val="1F497D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7419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490662"/>
            <a:ext cx="8229600" cy="785879"/>
          </a:xfrm>
        </p:spPr>
        <p:txBody>
          <a:bodyPr/>
          <a:lstStyle/>
          <a:p>
            <a:pPr algn="ctr"/>
            <a:r>
              <a:rPr lang="bs-Latn-BA" sz="1600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Prikaz kretanja prinosa vrijednosnih papira Njemačkih obveznica ročnosti dvije (crvena krivulja), pet (žuta krivulja) i deset (plava krivulja) godina u periodu 2016-2021. godina</a:t>
            </a:r>
            <a:endParaRPr lang="en-US" sz="1600" kern="1200" dirty="0">
              <a:solidFill>
                <a:srgbClr val="1F497D"/>
              </a:solidFill>
              <a:effectLst/>
              <a:ea typeface="Arial Unicode MS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1" t="12900"/>
          <a:stretch/>
        </p:blipFill>
        <p:spPr>
          <a:xfrm>
            <a:off x="1043608" y="2492895"/>
            <a:ext cx="7652802" cy="35359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5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EAA91-4C5B-4582-A587-86B1B29D611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77227"/>
              </p:ext>
            </p:extLst>
          </p:nvPr>
        </p:nvGraphicFramePr>
        <p:xfrm>
          <a:off x="457200" y="1628798"/>
          <a:ext cx="8208911" cy="461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940759036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185117129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022932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57341374"/>
                    </a:ext>
                  </a:extLst>
                </a:gridCol>
                <a:gridCol w="940552">
                  <a:extLst>
                    <a:ext uri="{9D8B030D-6E8A-4147-A177-3AD203B41FA5}">
                      <a16:colId xmlns:a16="http://schemas.microsoft.com/office/drawing/2014/main" val="1137228208"/>
                    </a:ext>
                  </a:extLst>
                </a:gridCol>
                <a:gridCol w="834691">
                  <a:extLst>
                    <a:ext uri="{9D8B030D-6E8A-4147-A177-3AD203B41FA5}">
                      <a16:colId xmlns:a16="http://schemas.microsoft.com/office/drawing/2014/main" val="2137850607"/>
                    </a:ext>
                  </a:extLst>
                </a:gridCol>
                <a:gridCol w="959220">
                  <a:extLst>
                    <a:ext uri="{9D8B030D-6E8A-4147-A177-3AD203B41FA5}">
                      <a16:colId xmlns:a16="http://schemas.microsoft.com/office/drawing/2014/main" val="3501333275"/>
                    </a:ext>
                  </a:extLst>
                </a:gridCol>
                <a:gridCol w="1183880">
                  <a:extLst>
                    <a:ext uri="{9D8B030D-6E8A-4147-A177-3AD203B41FA5}">
                      <a16:colId xmlns:a16="http://schemas.microsoft.com/office/drawing/2014/main" val="1364537009"/>
                    </a:ext>
                  </a:extLst>
                </a:gridCol>
                <a:gridCol w="1183880">
                  <a:extLst>
                    <a:ext uri="{9D8B030D-6E8A-4147-A177-3AD203B41FA5}">
                      <a16:colId xmlns:a16="http://schemas.microsoft.com/office/drawing/2014/main" val="3661730739"/>
                    </a:ext>
                  </a:extLst>
                </a:gridCol>
              </a:tblGrid>
              <a:tr h="90486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Godina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ECB – Kamatna stopa na glavne operacije finansiranja (MROR)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r-Latn-BA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ECB- kamatna stopa na depozitne olakšice (DFR)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r-Latn-BA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Euribor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 obveznice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53" marR="51953" marT="0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11100"/>
                  </a:ext>
                </a:extLst>
              </a:tr>
              <a:tr h="414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1m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2 godine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5 godina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10 godina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86169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0,05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-0,30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-0,07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-0,02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-0,349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-0,047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0,628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extLst>
                  <a:ext uri="{0D108BD9-81ED-4DB2-BD59-A6C34878D82A}">
                    <a16:rowId xmlns:a16="http://schemas.microsoft.com/office/drawing/2014/main" val="3772685017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0,01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-0,40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-0,34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-0,26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-0,80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-0,543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0,204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5181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0,00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-0,40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-0,37 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-0,33 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-0,639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-0,207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0,423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extLst>
                  <a:ext uri="{0D108BD9-81ED-4DB2-BD59-A6C34878D82A}">
                    <a16:rowId xmlns:a16="http://schemas.microsoft.com/office/drawing/2014/main" val="263698836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0,00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-0,40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-0,37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-0,32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-0,620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-0,320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0,239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89925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chemeClr val="tx1"/>
                          </a:solidFill>
                          <a:effectLst/>
                        </a:rPr>
                        <a:t>0,00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-0,50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-0,40 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>
                          <a:solidFill>
                            <a:srgbClr val="C00000"/>
                          </a:solidFill>
                          <a:effectLst/>
                        </a:rPr>
                        <a:t>-0,36 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-0,612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-0,476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-0,188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/>
                </a:tc>
                <a:extLst>
                  <a:ext uri="{0D108BD9-81ED-4DB2-BD59-A6C34878D82A}">
                    <a16:rowId xmlns:a16="http://schemas.microsoft.com/office/drawing/2014/main" val="3659478843"/>
                  </a:ext>
                </a:extLst>
              </a:tr>
              <a:tr h="54952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0,00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-0,50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C00000"/>
                          </a:solidFill>
                          <a:effectLst/>
                        </a:rPr>
                        <a:t>-0,50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C00000"/>
                          </a:solidFill>
                          <a:effectLst/>
                        </a:rPr>
                        <a:t>-0,43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C00000"/>
                          </a:solidFill>
                          <a:effectLst/>
                        </a:rPr>
                        <a:t>-0,715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-0,742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BA" sz="800" dirty="0">
                          <a:solidFill>
                            <a:srgbClr val="C00000"/>
                          </a:solidFill>
                          <a:effectLst/>
                        </a:rPr>
                        <a:t>-0,572 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2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8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490663"/>
            <a:ext cx="8229600" cy="786209"/>
          </a:xfrm>
        </p:spPr>
        <p:txBody>
          <a:bodyPr/>
          <a:lstStyle/>
          <a:p>
            <a:pPr algn="ctr"/>
            <a:r>
              <a:rPr lang="bs-Latn-BA" sz="1600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Prikaz kretanja cijene zlata u USD (tamno žuta </a:t>
            </a:r>
            <a:r>
              <a:rPr lang="bs-Latn-BA" sz="1600" kern="1200" dirty="0">
                <a:solidFill>
                  <a:srgbClr val="1F497D"/>
                </a:solidFill>
                <a:effectLst/>
                <a:ea typeface="Arial Unicode MS"/>
              </a:rPr>
              <a:t>krivulja</a:t>
            </a:r>
            <a:r>
              <a:rPr lang="bs-Latn-BA" sz="1600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), cijene zlata u EUR (svijetlo žuta</a:t>
            </a:r>
            <a:r>
              <a:rPr lang="bs-Latn-BA" sz="1600" kern="1200" dirty="0">
                <a:solidFill>
                  <a:srgbClr val="1F497D"/>
                </a:solidFill>
                <a:effectLst/>
                <a:ea typeface="Arial Unicode MS"/>
              </a:rPr>
              <a:t> krivulja</a:t>
            </a:r>
            <a:r>
              <a:rPr lang="bs-Latn-BA" sz="1600" kern="1200" dirty="0">
                <a:solidFill>
                  <a:srgbClr val="1F497D"/>
                </a:solidFill>
                <a:effectLst/>
                <a:ea typeface="Arial Unicode MS"/>
                <a:cs typeface="+mn-cs"/>
              </a:rPr>
              <a:t>) i kursa EUR/USD (plava krivulja-desna osa) u periodu 2000-2021 godine</a:t>
            </a:r>
            <a:endParaRPr lang="en-US" sz="1600" kern="1200" dirty="0">
              <a:solidFill>
                <a:srgbClr val="1F497D"/>
              </a:solidFill>
              <a:effectLst/>
              <a:ea typeface="Arial Unicode MS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7" name="Picture 1" descr="image0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12500"/>
          <a:stretch/>
        </p:blipFill>
        <p:spPr bwMode="auto">
          <a:xfrm>
            <a:off x="1105905" y="2420888"/>
            <a:ext cx="7560839" cy="38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9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500765" cy="43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0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Pojam deviznih rezervi</a:t>
            </a:r>
            <a:endParaRPr lang="en-US" sz="2000" b="1" kern="1200" dirty="0">
              <a:solidFill>
                <a:srgbClr val="1F497D"/>
              </a:solidFill>
              <a:effectLst/>
              <a:ea typeface="Arial Unicode MS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Devizne rezerve predstavljaju deviznu aktivu monetarnih vlasti - centralne banke</a:t>
            </a:r>
          </a:p>
          <a:p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Način korištenja zavisi od institucionalnog uređenja centralne banke i monetarne politike koja se implementira u konkretnoj zemlji </a:t>
            </a:r>
          </a:p>
          <a:p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U slučaju Centralne banke Bosne i Hercegovine devizne rezerve služe kao podrška domaćoj valuti, što proizlazi iz odredbi aranžmana valutnog odbora kao odabranog modela monetarne politike, u skladu sa Zakonom o Centralnoj banci BiH</a:t>
            </a: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Devizne rezerve se formiraju otkupom deviza od komercijalnih banaka i deponenata, primarno MFT BiH, kao i prihoda od investiranja</a:t>
            </a: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9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0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Pojam deviznih rezervi</a:t>
            </a:r>
            <a:endParaRPr lang="en-US" sz="2000" b="1" kern="1200" dirty="0">
              <a:solidFill>
                <a:srgbClr val="1F497D"/>
              </a:solidFill>
              <a:effectLst/>
              <a:ea typeface="Arial Unicode MS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U teoriji ne postoji jedinstveni stav o optimalnom nivou deviznih rezervi</a:t>
            </a: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U praksi se koristi set indikatora za mjerenje adekvatnosti deviznih rezervi - ARA metrika</a:t>
            </a: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MMF - Smjernice za upravljanje deviznim rezervama</a:t>
            </a:r>
            <a:r>
              <a:rPr lang="bs-Latn-BA" sz="1600" dirty="0"/>
              <a:t> </a:t>
            </a:r>
            <a:r>
              <a:rPr lang="bs-Latn-BA" sz="1600" dirty="0">
                <a:solidFill>
                  <a:schemeClr val="accent6"/>
                </a:solidFill>
              </a:rPr>
              <a:t>-primjena nije obavezujuća nego za cilj ima jačanje politika i praksi u ovoj oblasti</a:t>
            </a: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Globalno primjenjivi principi kao institucionalne i operativne osnove relevantne za članice sa različitim institucionalnim uređenjem i različitim nivoom razvoja. </a:t>
            </a:r>
          </a:p>
          <a:p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58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0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Pojam deviznih rezervi</a:t>
            </a:r>
            <a:endParaRPr lang="en-US" sz="2000" b="1" kern="1200" dirty="0">
              <a:solidFill>
                <a:srgbClr val="1F497D"/>
              </a:solidFill>
              <a:effectLst/>
              <a:ea typeface="Arial Unicode MS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Iako svaka centralna banka ima svoje specifičnosti na globalnom nivou postoji konsenzus oko sljedeća tri cilja upravljanja deviznim rezervama:</a:t>
            </a:r>
            <a:endParaRPr lang="en-US" sz="1600" dirty="0">
              <a:solidFill>
                <a:schemeClr val="accent6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bs-Latn-BA" sz="1600" dirty="0">
                <a:solidFill>
                  <a:schemeClr val="accent6"/>
                </a:solidFill>
              </a:rPr>
              <a:t>Sigurnost – upravljanje i kontrolisanje rizika sa ciljem sigurnosti deviznih rezervi za ispunjenje svojih definisanih funkcija i očivanje vrijednosti,</a:t>
            </a:r>
            <a:endParaRPr lang="en-US" sz="1600" dirty="0">
              <a:solidFill>
                <a:schemeClr val="accent6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bs-Latn-BA" sz="1600" dirty="0">
                <a:solidFill>
                  <a:schemeClr val="accent6"/>
                </a:solidFill>
              </a:rPr>
              <a:t>Likvidnost – osiguranje dovoljne količine likvidnih sredstava za zadovoljenje operativnih ciljeva monetarne politike,</a:t>
            </a:r>
            <a:endParaRPr lang="en-US" sz="1600" dirty="0">
              <a:solidFill>
                <a:schemeClr val="accent6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bs-Latn-BA" sz="1600" dirty="0">
                <a:solidFill>
                  <a:schemeClr val="accent6"/>
                </a:solidFill>
              </a:rPr>
              <a:t>Profitabilnost – generisanje razumnih prinosa na uložena sredstva prilagođenih riziku u srednjoročnom do dugoročnom periodu.</a:t>
            </a: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68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0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Principi upravljanja deviznim rezervama u CBBiH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4790246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102165"/>
            <a:ext cx="4517528" cy="42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0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Pojam deviznih rezervi</a:t>
            </a:r>
            <a:endParaRPr lang="en-US" sz="2000" b="1" kern="1200" dirty="0">
              <a:solidFill>
                <a:srgbClr val="1F497D"/>
              </a:solidFill>
              <a:effectLst/>
              <a:ea typeface="Arial Unicode MS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bs-Latn-BA" sz="1600" dirty="0">
              <a:solidFill>
                <a:schemeClr val="accent6"/>
              </a:solidFill>
            </a:endParaRPr>
          </a:p>
          <a:p>
            <a:r>
              <a:rPr lang="bs-Latn-BA" sz="1600" dirty="0">
                <a:solidFill>
                  <a:schemeClr val="accent6"/>
                </a:solidFill>
              </a:rPr>
              <a:t>Generalno prema vodećim svjetskim praksama proces upravljanja deviznim rezervama je razdvojen na tri nivoa: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Latn-BA" sz="1600" dirty="0">
                <a:solidFill>
                  <a:schemeClr val="accent6"/>
                </a:solidFill>
              </a:rPr>
              <a:t>Prvi nivo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bs-Latn-BA" sz="1600" dirty="0">
                <a:solidFill>
                  <a:schemeClr val="accent6"/>
                </a:solidFill>
              </a:rPr>
              <a:t>donošenja odluka o upravljanju deviznim rezervama o strateškoj alokaciji donosi se na najvišem nivou upravljačke strukture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Latn-BA" sz="1600" dirty="0">
                <a:solidFill>
                  <a:schemeClr val="accent6"/>
                </a:solidFill>
              </a:rPr>
              <a:t>Drugi nivo donošenja odluka o upravljanju deviznim rezervama je Investicioni komitet koji je nadležan za implementaciju i nadziranje impementacije strateške alokacije.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Latn-BA" sz="1600" dirty="0">
                <a:solidFill>
                  <a:schemeClr val="accent6"/>
                </a:solidFill>
              </a:rPr>
              <a:t>Treći nivo upravljanja deviznim rezervama jeste operativni nivo, portfolio menadžeri zaduženi za svakodnevno upravljanje porftoliom deviznih rezervi.</a:t>
            </a:r>
          </a:p>
          <a:p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8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altLang="ko-KR" sz="1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Upravljanje deviznim rezervama u CBBiH</a:t>
            </a:r>
            <a:endParaRPr lang="bs-Latn-BA" sz="1800" b="1" kern="1200" dirty="0">
              <a:solidFill>
                <a:srgbClr val="1F497D"/>
              </a:solidFill>
              <a:effectLst/>
              <a:ea typeface="Arial Unicode MS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accent6"/>
                </a:solidFill>
              </a:rPr>
              <a:t>Proces odlučivanja o ulaganju deviznih rezervi provodi se na tri nivoa unutar organizacije</a:t>
            </a:r>
            <a:endParaRPr lang="bs-Latn-BA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99416"/>
            <a:ext cx="3164098" cy="3145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353" y="3192731"/>
            <a:ext cx="4901609" cy="627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3298" y="4132859"/>
            <a:ext cx="1444883" cy="276999"/>
          </a:xfrm>
          <a:prstGeom prst="rect">
            <a:avLst/>
          </a:prstGeom>
          <a:ln w="28575">
            <a:solidFill>
              <a:srgbClr val="F07624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rPr>
              <a:t>Investicioni komitet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9424" y="4557919"/>
            <a:ext cx="117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bs-Latn-BA" sz="1200" i="0" u="none" dirty="0">
                <a:solidFill>
                  <a:srgbClr val="1F497D"/>
                </a:solidFill>
                <a:latin typeface="Calibri" panose="020F0502020204030204" pitchFamily="34" charset="0"/>
                <a:ea typeface="Arial Unicode MS"/>
              </a:rPr>
              <a:t>- TAKTIČKI NIVO</a:t>
            </a:r>
          </a:p>
        </p:txBody>
      </p:sp>
      <p:sp>
        <p:nvSpPr>
          <p:cNvPr id="12" name="Oval 11"/>
          <p:cNvSpPr/>
          <p:nvPr/>
        </p:nvSpPr>
        <p:spPr>
          <a:xfrm>
            <a:off x="3136568" y="2993460"/>
            <a:ext cx="656698" cy="656698"/>
          </a:xfrm>
          <a:prstGeom prst="ellipse">
            <a:avLst/>
          </a:prstGeom>
          <a:solidFill>
            <a:srgbClr val="E62949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</a:t>
            </a:r>
            <a:r>
              <a:rPr kumimoji="0" lang="bs-Latn-BA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.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71530" y="3946279"/>
            <a:ext cx="656698" cy="656698"/>
          </a:xfrm>
          <a:prstGeom prst="ellipse">
            <a:avLst/>
          </a:prstGeom>
          <a:solidFill>
            <a:srgbClr val="F07624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2</a:t>
            </a:r>
            <a:r>
              <a:rPr kumimoji="0" lang="bs-Latn-BA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.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84982" y="4879727"/>
            <a:ext cx="656698" cy="656698"/>
          </a:xfrm>
          <a:prstGeom prst="ellipse">
            <a:avLst/>
          </a:prstGeom>
          <a:solidFill>
            <a:srgbClr val="F4BD2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altLang="ko-K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3.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730" y="4870279"/>
            <a:ext cx="2107502" cy="11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Strateški nivo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9832972"/>
              </p:ext>
            </p:extLst>
          </p:nvPr>
        </p:nvGraphicFramePr>
        <p:xfrm>
          <a:off x="323528" y="2204864"/>
          <a:ext cx="84249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3501008"/>
            <a:ext cx="1584176" cy="720080"/>
          </a:xfrm>
          <a:prstGeom prst="rect">
            <a:avLst/>
          </a:prstGeom>
          <a:solidFill>
            <a:srgbClr val="E6294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Upravno vijeće/odbor</a:t>
            </a:r>
          </a:p>
        </p:txBody>
      </p:sp>
    </p:spTree>
    <p:extLst>
      <p:ext uri="{BB962C8B-B14F-4D97-AF65-F5344CB8AC3E}">
        <p14:creationId xmlns:p14="http://schemas.microsoft.com/office/powerpoint/2010/main" val="280256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2800" b="1" kern="1200" dirty="0">
                <a:solidFill>
                  <a:srgbClr val="1F497D"/>
                </a:solidFill>
                <a:effectLst/>
                <a:ea typeface="Arial Unicode MS"/>
                <a:cs typeface="Arial" pitchFamily="34" charset="0"/>
              </a:rPr>
              <a:t>Taktički nivo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AF028-F46D-4071-9E6E-F594C670A75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8046687"/>
              </p:ext>
            </p:extLst>
          </p:nvPr>
        </p:nvGraphicFramePr>
        <p:xfrm>
          <a:off x="467544" y="2153821"/>
          <a:ext cx="8219256" cy="372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3429509"/>
            <a:ext cx="1656184" cy="720080"/>
          </a:xfrm>
          <a:prstGeom prst="rect">
            <a:avLst/>
          </a:prstGeom>
          <a:solidFill>
            <a:srgbClr val="F07624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+mn-cs"/>
              </a:rPr>
              <a:t>Investicioni komitet</a:t>
            </a:r>
          </a:p>
        </p:txBody>
      </p:sp>
    </p:spTree>
    <p:extLst>
      <p:ext uri="{BB962C8B-B14F-4D97-AF65-F5344CB8AC3E}">
        <p14:creationId xmlns:p14="http://schemas.microsoft.com/office/powerpoint/2010/main" val="141184400"/>
      </p:ext>
    </p:extLst>
  </p:cSld>
  <p:clrMapOvr>
    <a:masterClrMapping/>
  </p:clrMapOvr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13118</TotalTime>
  <Words>1383</Words>
  <Application>Microsoft Office PowerPoint</Application>
  <PresentationFormat>On-screen Show (4:3)</PresentationFormat>
  <Paragraphs>278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Kozaric design</vt:lpstr>
      <vt:lpstr>Upravljanje deviznim rezervama u CBBiH</vt:lpstr>
      <vt:lpstr>Pojam deviznih rezervi</vt:lpstr>
      <vt:lpstr>Pojam deviznih rezervi</vt:lpstr>
      <vt:lpstr>Pojam deviznih rezervi</vt:lpstr>
      <vt:lpstr>Principi upravljanja deviznim rezervama u CBBiH</vt:lpstr>
      <vt:lpstr>Pojam deviznih rezervi</vt:lpstr>
      <vt:lpstr>Upravljanje deviznim rezervama u CBBiH</vt:lpstr>
      <vt:lpstr>Strateški nivo</vt:lpstr>
      <vt:lpstr>Taktički nivo</vt:lpstr>
      <vt:lpstr>Operativni nivo</vt:lpstr>
      <vt:lpstr>Finansijski rizici</vt:lpstr>
      <vt:lpstr>  Devizne rezerve CBBiH  </vt:lpstr>
      <vt:lpstr>  Posmatranje portfolija deviznih rezervi CBBiH  </vt:lpstr>
      <vt:lpstr>Struktura investiranja deviznih rezervi CBBiH</vt:lpstr>
      <vt:lpstr>Upravljanje deviznim rezervama CBBiH</vt:lpstr>
      <vt:lpstr>Prikaz kretanja prinosa vrijednosnih papira Njemačkih obveznica ročnosti dvije (crvena krivulja), pet (žuta krivulja) i deset (plava krivulja) godina u periodu 2016-2021. godina</vt:lpstr>
      <vt:lpstr>PowerPoint Presentation</vt:lpstr>
      <vt:lpstr>Prikaz kretanja cijene zlata u USD (tamno žuta krivulja), cijene zlata u EUR (svijetlo žuta krivulja) i kursa EUR/USD (plava krivulja-desna osa) u periodu 2000-2021 godine</vt:lpstr>
      <vt:lpstr>PowerPoint Presentation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Adrian Kovac</cp:lastModifiedBy>
  <cp:revision>1329</cp:revision>
  <cp:lastPrinted>2021-05-20T07:06:21Z</cp:lastPrinted>
  <dcterms:created xsi:type="dcterms:W3CDTF">2006-08-29T08:29:35Z</dcterms:created>
  <dcterms:modified xsi:type="dcterms:W3CDTF">2021-05-20T19:24:36Z</dcterms:modified>
</cp:coreProperties>
</file>