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54" r:id="rId2"/>
    <p:sldId id="456" r:id="rId3"/>
    <p:sldId id="457" r:id="rId4"/>
    <p:sldId id="458" r:id="rId5"/>
    <p:sldId id="459" r:id="rId6"/>
    <p:sldId id="460" r:id="rId7"/>
    <p:sldId id="461" r:id="rId8"/>
    <p:sldId id="492" r:id="rId9"/>
    <p:sldId id="493" r:id="rId10"/>
    <p:sldId id="462" r:id="rId11"/>
    <p:sldId id="491" r:id="rId12"/>
    <p:sldId id="464" r:id="rId13"/>
    <p:sldId id="465" r:id="rId14"/>
    <p:sldId id="485" r:id="rId15"/>
    <p:sldId id="486" r:id="rId16"/>
    <p:sldId id="487" r:id="rId17"/>
    <p:sldId id="463" r:id="rId18"/>
    <p:sldId id="488" r:id="rId19"/>
    <p:sldId id="489" r:id="rId20"/>
    <p:sldId id="468" r:id="rId21"/>
    <p:sldId id="470" r:id="rId22"/>
    <p:sldId id="484" r:id="rId23"/>
    <p:sldId id="438" r:id="rId24"/>
  </p:sldIdLst>
  <p:sldSz cx="9144000" cy="6858000" type="screen4x3"/>
  <p:notesSz cx="6805613" cy="9944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2B43"/>
    <a:srgbClr val="3F2A55"/>
    <a:srgbClr val="F9D1C3"/>
    <a:srgbClr val="C84315"/>
    <a:srgbClr val="A72B43"/>
    <a:srgbClr val="AD1BDB"/>
    <a:srgbClr val="EA7058"/>
    <a:srgbClr val="00698F"/>
    <a:srgbClr val="1A688C"/>
    <a:srgbClr val="DF4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64" autoAdjust="0"/>
    <p:restoredTop sz="83311" autoAdjust="0"/>
  </p:normalViewPr>
  <p:slideViewPr>
    <p:cSldViewPr>
      <p:cViewPr varScale="1">
        <p:scale>
          <a:sx n="96" d="100"/>
          <a:sy n="96" d="100"/>
        </p:scale>
        <p:origin x="16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9377DD-2325-704B-9296-F907D6A4CD89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4A0632-3BF5-C543-B50D-79C202743D95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Fintech</a:t>
          </a:r>
          <a:r>
            <a: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startup formations</a:t>
          </a:r>
          <a:endParaRPr lang="en-US" sz="2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1C62A3-04CE-7844-8AB7-1C58585EDB7E}" type="parTrans" cxnId="{4DC31103-A2F0-1B49-964F-691EE1369A5D}">
      <dgm:prSet/>
      <dgm:spPr/>
      <dgm:t>
        <a:bodyPr/>
        <a:lstStyle/>
        <a:p>
          <a:endParaRPr lang="en-US"/>
        </a:p>
      </dgm:t>
    </dgm:pt>
    <dgm:pt modelId="{D37817B8-82A7-174C-A142-E411D72A328D}" type="sibTrans" cxnId="{4DC31103-A2F0-1B49-964F-691EE1369A5D}">
      <dgm:prSet/>
      <dgm:spPr/>
      <dgm:t>
        <a:bodyPr/>
        <a:lstStyle/>
        <a:p>
          <a:endParaRPr lang="en-US"/>
        </a:p>
      </dgm:t>
    </dgm:pt>
    <dgm:pt modelId="{EC576EF8-5641-6E49-8F50-483CFA8BDD5D}">
      <dgm:prSet phldrT="[Text]" custT="1"/>
      <dgm:spPr/>
      <dgm:t>
        <a:bodyPr/>
        <a:lstStyle/>
        <a:p>
          <a:r>
            <a:rPr lang="en-US" sz="2000" dirty="0" smtClean="0">
              <a:solidFill>
                <a:srgbClr val="262626"/>
              </a:solidFill>
              <a:latin typeface="Times New Roman"/>
              <a:cs typeface="Times New Roman"/>
            </a:rPr>
            <a:t>Demand for </a:t>
          </a:r>
          <a:r>
            <a:rPr lang="en-US" sz="2000" dirty="0" err="1" smtClean="0">
              <a:solidFill>
                <a:srgbClr val="262626"/>
              </a:solidFill>
              <a:latin typeface="Times New Roman"/>
              <a:cs typeface="Times New Roman"/>
            </a:rPr>
            <a:t>fintech</a:t>
          </a:r>
          <a:r>
            <a:rPr lang="en-US" sz="2000" dirty="0" smtClean="0">
              <a:solidFill>
                <a:srgbClr val="262626"/>
              </a:solidFill>
              <a:latin typeface="Times New Roman"/>
              <a:cs typeface="Times New Roman"/>
            </a:rPr>
            <a:t> startups (Thornton, 1999; Choi and </a:t>
          </a:r>
          <a:r>
            <a:rPr lang="en-US" sz="2000" dirty="0" err="1" smtClean="0">
              <a:solidFill>
                <a:srgbClr val="262626"/>
              </a:solidFill>
              <a:latin typeface="Times New Roman"/>
              <a:cs typeface="Times New Roman"/>
            </a:rPr>
            <a:t>Phan</a:t>
          </a:r>
          <a:r>
            <a:rPr lang="en-US" sz="2000" dirty="0" smtClean="0">
              <a:solidFill>
                <a:srgbClr val="262626"/>
              </a:solidFill>
              <a:latin typeface="Times New Roman"/>
              <a:cs typeface="Times New Roman"/>
            </a:rPr>
            <a:t>, 2006)</a:t>
          </a:r>
          <a:endParaRPr lang="en-US" sz="2000" dirty="0">
            <a:solidFill>
              <a:srgbClr val="262626"/>
            </a:solidFill>
            <a:latin typeface="Times New Roman"/>
            <a:cs typeface="Times New Roman"/>
          </a:endParaRPr>
        </a:p>
      </dgm:t>
    </dgm:pt>
    <dgm:pt modelId="{A0561540-BEED-2045-8F08-1EFEEB78A9CC}" type="parTrans" cxnId="{0C25EFE3-12AE-FC45-AB52-26D746ED2D39}">
      <dgm:prSet/>
      <dgm:spPr/>
      <dgm:t>
        <a:bodyPr/>
        <a:lstStyle/>
        <a:p>
          <a:endParaRPr lang="en-US"/>
        </a:p>
      </dgm:t>
    </dgm:pt>
    <dgm:pt modelId="{E83F4552-EDBC-3840-9B8B-AED66F621D2F}" type="sibTrans" cxnId="{0C25EFE3-12AE-FC45-AB52-26D746ED2D39}">
      <dgm:prSet/>
      <dgm:spPr/>
      <dgm:t>
        <a:bodyPr/>
        <a:lstStyle/>
        <a:p>
          <a:endParaRPr lang="en-US"/>
        </a:p>
      </dgm:t>
    </dgm:pt>
    <dgm:pt modelId="{2B30C109-E618-5848-9470-FFD80E9E8C0A}">
      <dgm:prSet phldrT="[Text]" custT="1"/>
      <dgm:spPr/>
      <dgm:t>
        <a:bodyPr/>
        <a:lstStyle/>
        <a:p>
          <a:r>
            <a:rPr lang="en-US" sz="2000" dirty="0" smtClean="0">
              <a:solidFill>
                <a:srgbClr val="262626"/>
              </a:solidFill>
              <a:latin typeface="Times New Roman"/>
              <a:cs typeface="Times New Roman"/>
            </a:rPr>
            <a:t>Well developed financial markets</a:t>
          </a:r>
          <a:endParaRPr lang="en-US" sz="2000" dirty="0">
            <a:solidFill>
              <a:srgbClr val="262626"/>
            </a:solidFill>
            <a:latin typeface="Times New Roman"/>
            <a:cs typeface="Times New Roman"/>
          </a:endParaRPr>
        </a:p>
      </dgm:t>
    </dgm:pt>
    <dgm:pt modelId="{6D34BA55-71BB-1B40-8180-D550B147A9F1}" type="parTrans" cxnId="{0079E5C5-CC19-DE4E-AFDF-DB3DB5B664D7}">
      <dgm:prSet/>
      <dgm:spPr/>
      <dgm:t>
        <a:bodyPr/>
        <a:lstStyle/>
        <a:p>
          <a:endParaRPr lang="en-US"/>
        </a:p>
      </dgm:t>
    </dgm:pt>
    <dgm:pt modelId="{749D2705-A791-5442-B932-FDE763CB593E}" type="sibTrans" cxnId="{0079E5C5-CC19-DE4E-AFDF-DB3DB5B664D7}">
      <dgm:prSet/>
      <dgm:spPr/>
      <dgm:t>
        <a:bodyPr/>
        <a:lstStyle/>
        <a:p>
          <a:endParaRPr lang="en-US"/>
        </a:p>
      </dgm:t>
    </dgm:pt>
    <dgm:pt modelId="{6BC4AFFD-419F-274A-9C8B-52F4B59DFB0D}">
      <dgm:prSet custT="1"/>
      <dgm:spPr/>
      <dgm:t>
        <a:bodyPr/>
        <a:lstStyle/>
        <a:p>
          <a:r>
            <a:rPr lang="en-US" sz="2000" dirty="0" smtClean="0">
              <a:solidFill>
                <a:srgbClr val="262626"/>
              </a:solidFill>
              <a:latin typeface="Times New Roman"/>
              <a:cs typeface="Times New Roman"/>
            </a:rPr>
            <a:t>Availability of latest technologies</a:t>
          </a:r>
          <a:endParaRPr lang="en-US" sz="2000" dirty="0">
            <a:solidFill>
              <a:srgbClr val="262626"/>
            </a:solidFill>
            <a:latin typeface="Times New Roman"/>
            <a:cs typeface="Times New Roman"/>
          </a:endParaRPr>
        </a:p>
      </dgm:t>
    </dgm:pt>
    <dgm:pt modelId="{209C43ED-4146-EB4B-85EC-9AC83056CD0D}" type="parTrans" cxnId="{FEBEC89F-E08E-C44D-A3B0-80DFE5846FDD}">
      <dgm:prSet/>
      <dgm:spPr/>
      <dgm:t>
        <a:bodyPr/>
        <a:lstStyle/>
        <a:p>
          <a:endParaRPr lang="en-US"/>
        </a:p>
      </dgm:t>
    </dgm:pt>
    <dgm:pt modelId="{2A497975-60B5-C941-A792-A13E9B4541C7}" type="sibTrans" cxnId="{FEBEC89F-E08E-C44D-A3B0-80DFE5846FDD}">
      <dgm:prSet/>
      <dgm:spPr/>
      <dgm:t>
        <a:bodyPr/>
        <a:lstStyle/>
        <a:p>
          <a:endParaRPr lang="en-US"/>
        </a:p>
      </dgm:t>
    </dgm:pt>
    <dgm:pt modelId="{17C2D867-40BA-C248-867A-C73D0078EEBF}">
      <dgm:prSet custT="1"/>
      <dgm:spPr/>
      <dgm:t>
        <a:bodyPr/>
        <a:lstStyle/>
        <a:p>
          <a:r>
            <a:rPr lang="en-US" sz="2000" dirty="0" smtClean="0">
              <a:solidFill>
                <a:srgbClr val="262626"/>
              </a:solidFill>
              <a:latin typeface="Times New Roman"/>
              <a:cs typeface="Times New Roman"/>
            </a:rPr>
            <a:t>More fragile financial sector</a:t>
          </a:r>
          <a:endParaRPr lang="en-US" sz="2000" dirty="0">
            <a:solidFill>
              <a:srgbClr val="262626"/>
            </a:solidFill>
            <a:latin typeface="Times New Roman"/>
            <a:cs typeface="Times New Roman"/>
          </a:endParaRPr>
        </a:p>
      </dgm:t>
    </dgm:pt>
    <dgm:pt modelId="{8A539242-F594-CD44-8945-8AB4BEF06392}" type="parTrans" cxnId="{CFD9E2FA-DC16-454F-8206-11563A7C4443}">
      <dgm:prSet/>
      <dgm:spPr/>
      <dgm:t>
        <a:bodyPr/>
        <a:lstStyle/>
        <a:p>
          <a:endParaRPr lang="en-US"/>
        </a:p>
      </dgm:t>
    </dgm:pt>
    <dgm:pt modelId="{A496D71C-2829-9445-8E32-A6CF977020BD}" type="sibTrans" cxnId="{CFD9E2FA-DC16-454F-8206-11563A7C4443}">
      <dgm:prSet/>
      <dgm:spPr/>
      <dgm:t>
        <a:bodyPr/>
        <a:lstStyle/>
        <a:p>
          <a:endParaRPr lang="en-US"/>
        </a:p>
      </dgm:t>
    </dgm:pt>
    <dgm:pt modelId="{2F805417-A179-E14F-A045-3F87E38F8B91}">
      <dgm:prSet phldrT="[Text]" custT="1"/>
      <dgm:spPr/>
      <dgm:t>
        <a:bodyPr/>
        <a:lstStyle/>
        <a:p>
          <a:r>
            <a:rPr lang="en-US" sz="2000" dirty="0" smtClean="0">
              <a:solidFill>
                <a:srgbClr val="262626"/>
              </a:solidFill>
              <a:latin typeface="Times New Roman"/>
              <a:cs typeface="Times New Roman"/>
            </a:rPr>
            <a:t>Supply for entrepreneurship in the </a:t>
          </a:r>
          <a:r>
            <a:rPr lang="en-US" sz="2000" dirty="0" err="1" smtClean="0">
              <a:solidFill>
                <a:srgbClr val="262626"/>
              </a:solidFill>
              <a:latin typeface="Times New Roman"/>
              <a:cs typeface="Times New Roman"/>
            </a:rPr>
            <a:t>fintech</a:t>
          </a:r>
          <a:r>
            <a:rPr lang="en-US" sz="2000" dirty="0" smtClean="0">
              <a:solidFill>
                <a:srgbClr val="262626"/>
              </a:solidFill>
              <a:latin typeface="Times New Roman"/>
              <a:cs typeface="Times New Roman"/>
            </a:rPr>
            <a:t> market (Choi and </a:t>
          </a:r>
          <a:r>
            <a:rPr lang="en-US" sz="2000" dirty="0" err="1" smtClean="0">
              <a:solidFill>
                <a:srgbClr val="262626"/>
              </a:solidFill>
              <a:latin typeface="Times New Roman"/>
              <a:cs typeface="Times New Roman"/>
            </a:rPr>
            <a:t>Phan</a:t>
          </a:r>
          <a:r>
            <a:rPr lang="en-US" sz="2000" dirty="0" smtClean="0">
              <a:solidFill>
                <a:srgbClr val="262626"/>
              </a:solidFill>
              <a:latin typeface="Times New Roman"/>
              <a:cs typeface="Times New Roman"/>
            </a:rPr>
            <a:t>, 2006)</a:t>
          </a:r>
          <a:endParaRPr lang="en-US" sz="2000" dirty="0">
            <a:solidFill>
              <a:srgbClr val="262626"/>
            </a:solidFill>
            <a:latin typeface="Times New Roman"/>
            <a:cs typeface="Times New Roman"/>
          </a:endParaRPr>
        </a:p>
      </dgm:t>
    </dgm:pt>
    <dgm:pt modelId="{40BC384E-C13E-7247-B83D-BA1779A2186F}" type="parTrans" cxnId="{29055710-1A04-C04D-9A08-0D326CA2C259}">
      <dgm:prSet/>
      <dgm:spPr/>
      <dgm:t>
        <a:bodyPr/>
        <a:lstStyle/>
        <a:p>
          <a:endParaRPr lang="en-US"/>
        </a:p>
      </dgm:t>
    </dgm:pt>
    <dgm:pt modelId="{CA0C2966-3017-EB47-94AF-6EA3C7437069}" type="sibTrans" cxnId="{29055710-1A04-C04D-9A08-0D326CA2C259}">
      <dgm:prSet/>
      <dgm:spPr/>
      <dgm:t>
        <a:bodyPr/>
        <a:lstStyle/>
        <a:p>
          <a:endParaRPr lang="en-US"/>
        </a:p>
      </dgm:t>
    </dgm:pt>
    <dgm:pt modelId="{DF009C45-B603-E848-838F-A5582217C15B}">
      <dgm:prSet phldrT="[Text]" custT="1"/>
      <dgm:spPr/>
      <dgm:t>
        <a:bodyPr/>
        <a:lstStyle/>
        <a:p>
          <a:r>
            <a:rPr lang="en-US" sz="2000" dirty="0" smtClean="0">
              <a:solidFill>
                <a:srgbClr val="262626"/>
              </a:solidFill>
              <a:latin typeface="Times New Roman"/>
              <a:cs typeface="Times New Roman"/>
            </a:rPr>
            <a:t>Flexible labor regulations and larger labor market</a:t>
          </a:r>
          <a:endParaRPr lang="en-US" sz="2000" dirty="0">
            <a:solidFill>
              <a:srgbClr val="262626"/>
            </a:solidFill>
            <a:latin typeface="Times New Roman"/>
            <a:cs typeface="Times New Roman"/>
          </a:endParaRPr>
        </a:p>
      </dgm:t>
    </dgm:pt>
    <dgm:pt modelId="{2235CF99-D6DD-EF4C-B5AF-56C72A51D60E}" type="parTrans" cxnId="{E82131D3-5F0F-334A-87F5-F240AE8048FF}">
      <dgm:prSet/>
      <dgm:spPr/>
      <dgm:t>
        <a:bodyPr/>
        <a:lstStyle/>
        <a:p>
          <a:endParaRPr lang="en-US"/>
        </a:p>
      </dgm:t>
    </dgm:pt>
    <dgm:pt modelId="{C636F779-DC2A-C84C-9179-8CD3F1EA803D}" type="sibTrans" cxnId="{E82131D3-5F0F-334A-87F5-F240AE8048FF}">
      <dgm:prSet/>
      <dgm:spPr/>
      <dgm:t>
        <a:bodyPr/>
        <a:lstStyle/>
        <a:p>
          <a:endParaRPr lang="en-US"/>
        </a:p>
      </dgm:t>
    </dgm:pt>
    <dgm:pt modelId="{2B1E2AA1-F106-4878-8984-49845BDE9B2B}">
      <dgm:prSet custT="1"/>
      <dgm:spPr/>
      <dgm:t>
        <a:bodyPr/>
        <a:lstStyle/>
        <a:p>
          <a:endParaRPr lang="en-US" sz="2000" dirty="0">
            <a:solidFill>
              <a:srgbClr val="262626"/>
            </a:solidFill>
            <a:latin typeface="Times New Roman"/>
            <a:cs typeface="Times New Roman"/>
          </a:endParaRPr>
        </a:p>
      </dgm:t>
    </dgm:pt>
    <dgm:pt modelId="{444D8276-C9ED-4864-8678-B44E10D9A784}" type="parTrans" cxnId="{058C3670-8932-48FB-A3AE-42F5E08E346E}">
      <dgm:prSet/>
      <dgm:spPr/>
      <dgm:t>
        <a:bodyPr/>
        <a:lstStyle/>
        <a:p>
          <a:endParaRPr lang="en-US"/>
        </a:p>
      </dgm:t>
    </dgm:pt>
    <dgm:pt modelId="{3D1085B8-F749-4453-BA0D-DDB42D6E200A}" type="sibTrans" cxnId="{058C3670-8932-48FB-A3AE-42F5E08E346E}">
      <dgm:prSet/>
      <dgm:spPr/>
      <dgm:t>
        <a:bodyPr/>
        <a:lstStyle/>
        <a:p>
          <a:endParaRPr lang="en-US"/>
        </a:p>
      </dgm:t>
    </dgm:pt>
    <dgm:pt modelId="{5016F4FE-BBA5-874E-93C0-4086E2B7EA15}" type="pres">
      <dgm:prSet presAssocID="{0D9377DD-2325-704B-9296-F907D6A4CD8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D38E44-C06E-0647-A15D-357E7C95FDD9}" type="pres">
      <dgm:prSet presAssocID="{E94A0632-3BF5-C543-B50D-79C202743D95}" presName="composite" presStyleCnt="0"/>
      <dgm:spPr/>
    </dgm:pt>
    <dgm:pt modelId="{D751B50F-7479-064B-9F33-83347BFCF29D}" type="pres">
      <dgm:prSet presAssocID="{E94A0632-3BF5-C543-B50D-79C202743D95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B628C6-A204-3240-BB7C-4B16CDB29D13}" type="pres">
      <dgm:prSet presAssocID="{E94A0632-3BF5-C543-B50D-79C202743D95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B25168-9268-41D7-BB61-BD57A93475EC}" type="presOf" srcId="{2B1E2AA1-F106-4878-8984-49845BDE9B2B}" destId="{82B628C6-A204-3240-BB7C-4B16CDB29D13}" srcOrd="0" destOrd="4" presId="urn:microsoft.com/office/officeart/2005/8/layout/chevron2"/>
    <dgm:cxn modelId="{5F3C0C54-B70F-E742-816D-52BC335891CA}" type="presOf" srcId="{0D9377DD-2325-704B-9296-F907D6A4CD89}" destId="{5016F4FE-BBA5-874E-93C0-4086E2B7EA15}" srcOrd="0" destOrd="0" presId="urn:microsoft.com/office/officeart/2005/8/layout/chevron2"/>
    <dgm:cxn modelId="{29055710-1A04-C04D-9A08-0D326CA2C259}" srcId="{E94A0632-3BF5-C543-B50D-79C202743D95}" destId="{2F805417-A179-E14F-A045-3F87E38F8B91}" srcOrd="1" destOrd="0" parTransId="{40BC384E-C13E-7247-B83D-BA1779A2186F}" sibTransId="{CA0C2966-3017-EB47-94AF-6EA3C7437069}"/>
    <dgm:cxn modelId="{97C4F1DC-7EE5-F54E-BD8F-075890CAC045}" type="presOf" srcId="{EC576EF8-5641-6E49-8F50-483CFA8BDD5D}" destId="{82B628C6-A204-3240-BB7C-4B16CDB29D13}" srcOrd="0" destOrd="0" presId="urn:microsoft.com/office/officeart/2005/8/layout/chevron2"/>
    <dgm:cxn modelId="{0C79EB76-A9BE-DC41-B317-B3893B05BE75}" type="presOf" srcId="{DF009C45-B603-E848-838F-A5582217C15B}" destId="{82B628C6-A204-3240-BB7C-4B16CDB29D13}" srcOrd="0" destOrd="6" presId="urn:microsoft.com/office/officeart/2005/8/layout/chevron2"/>
    <dgm:cxn modelId="{65C4DAB4-9636-3D46-B929-B027926BB7EA}" type="presOf" srcId="{2F805417-A179-E14F-A045-3F87E38F8B91}" destId="{82B628C6-A204-3240-BB7C-4B16CDB29D13}" srcOrd="0" destOrd="5" presId="urn:microsoft.com/office/officeart/2005/8/layout/chevron2"/>
    <dgm:cxn modelId="{E82131D3-5F0F-334A-87F5-F240AE8048FF}" srcId="{2F805417-A179-E14F-A045-3F87E38F8B91}" destId="{DF009C45-B603-E848-838F-A5582217C15B}" srcOrd="0" destOrd="0" parTransId="{2235CF99-D6DD-EF4C-B5AF-56C72A51D60E}" sibTransId="{C636F779-DC2A-C84C-9179-8CD3F1EA803D}"/>
    <dgm:cxn modelId="{4DC31103-A2F0-1B49-964F-691EE1369A5D}" srcId="{0D9377DD-2325-704B-9296-F907D6A4CD89}" destId="{E94A0632-3BF5-C543-B50D-79C202743D95}" srcOrd="0" destOrd="0" parTransId="{CB1C62A3-04CE-7844-8AB7-1C58585EDB7E}" sibTransId="{D37817B8-82A7-174C-A142-E411D72A328D}"/>
    <dgm:cxn modelId="{CFD9E2FA-DC16-454F-8206-11563A7C4443}" srcId="{EC576EF8-5641-6E49-8F50-483CFA8BDD5D}" destId="{17C2D867-40BA-C248-867A-C73D0078EEBF}" srcOrd="2" destOrd="0" parTransId="{8A539242-F594-CD44-8945-8AB4BEF06392}" sibTransId="{A496D71C-2829-9445-8E32-A6CF977020BD}"/>
    <dgm:cxn modelId="{47B698AB-9308-5743-90BD-F14A67F1B095}" type="presOf" srcId="{17C2D867-40BA-C248-867A-C73D0078EEBF}" destId="{82B628C6-A204-3240-BB7C-4B16CDB29D13}" srcOrd="0" destOrd="3" presId="urn:microsoft.com/office/officeart/2005/8/layout/chevron2"/>
    <dgm:cxn modelId="{0079E5C5-CC19-DE4E-AFDF-DB3DB5B664D7}" srcId="{EC576EF8-5641-6E49-8F50-483CFA8BDD5D}" destId="{2B30C109-E618-5848-9470-FFD80E9E8C0A}" srcOrd="0" destOrd="0" parTransId="{6D34BA55-71BB-1B40-8180-D550B147A9F1}" sibTransId="{749D2705-A791-5442-B932-FDE763CB593E}"/>
    <dgm:cxn modelId="{058C3670-8932-48FB-A3AE-42F5E08E346E}" srcId="{EC576EF8-5641-6E49-8F50-483CFA8BDD5D}" destId="{2B1E2AA1-F106-4878-8984-49845BDE9B2B}" srcOrd="3" destOrd="0" parTransId="{444D8276-C9ED-4864-8678-B44E10D9A784}" sibTransId="{3D1085B8-F749-4453-BA0D-DDB42D6E200A}"/>
    <dgm:cxn modelId="{C3D38CBD-F345-0242-A348-BF3807FDDD4D}" type="presOf" srcId="{6BC4AFFD-419F-274A-9C8B-52F4B59DFB0D}" destId="{82B628C6-A204-3240-BB7C-4B16CDB29D13}" srcOrd="0" destOrd="2" presId="urn:microsoft.com/office/officeart/2005/8/layout/chevron2"/>
    <dgm:cxn modelId="{0C25EFE3-12AE-FC45-AB52-26D746ED2D39}" srcId="{E94A0632-3BF5-C543-B50D-79C202743D95}" destId="{EC576EF8-5641-6E49-8F50-483CFA8BDD5D}" srcOrd="0" destOrd="0" parTransId="{A0561540-BEED-2045-8F08-1EFEEB78A9CC}" sibTransId="{E83F4552-EDBC-3840-9B8B-AED66F621D2F}"/>
    <dgm:cxn modelId="{96E00025-2B33-624A-8FF4-6BCAE37D8B75}" type="presOf" srcId="{E94A0632-3BF5-C543-B50D-79C202743D95}" destId="{D751B50F-7479-064B-9F33-83347BFCF29D}" srcOrd="0" destOrd="0" presId="urn:microsoft.com/office/officeart/2005/8/layout/chevron2"/>
    <dgm:cxn modelId="{8EA12997-C45D-0E43-AD56-C0FBEA34EB63}" type="presOf" srcId="{2B30C109-E618-5848-9470-FFD80E9E8C0A}" destId="{82B628C6-A204-3240-BB7C-4B16CDB29D13}" srcOrd="0" destOrd="1" presId="urn:microsoft.com/office/officeart/2005/8/layout/chevron2"/>
    <dgm:cxn modelId="{FEBEC89F-E08E-C44D-A3B0-80DFE5846FDD}" srcId="{EC576EF8-5641-6E49-8F50-483CFA8BDD5D}" destId="{6BC4AFFD-419F-274A-9C8B-52F4B59DFB0D}" srcOrd="1" destOrd="0" parTransId="{209C43ED-4146-EB4B-85EC-9AC83056CD0D}" sibTransId="{2A497975-60B5-C941-A792-A13E9B4541C7}"/>
    <dgm:cxn modelId="{CDF869D6-00EE-154B-8354-47A81E2391C1}" type="presParOf" srcId="{5016F4FE-BBA5-874E-93C0-4086E2B7EA15}" destId="{65D38E44-C06E-0647-A15D-357E7C95FDD9}" srcOrd="0" destOrd="0" presId="urn:microsoft.com/office/officeart/2005/8/layout/chevron2"/>
    <dgm:cxn modelId="{18D081D3-F4C0-514E-B0B6-201F972AB4DE}" type="presParOf" srcId="{65D38E44-C06E-0647-A15D-357E7C95FDD9}" destId="{D751B50F-7479-064B-9F33-83347BFCF29D}" srcOrd="0" destOrd="0" presId="urn:microsoft.com/office/officeart/2005/8/layout/chevron2"/>
    <dgm:cxn modelId="{4E3CFAD2-F625-1341-9B13-9AB3C0378DA3}" type="presParOf" srcId="{65D38E44-C06E-0647-A15D-357E7C95FDD9}" destId="{82B628C6-A204-3240-BB7C-4B16CDB29D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1B50F-7479-064B-9F33-83347BFCF29D}">
      <dsp:nvSpPr>
        <dsp:cNvPr id="0" name=""/>
        <dsp:cNvSpPr/>
      </dsp:nvSpPr>
      <dsp:spPr>
        <a:xfrm rot="5400000">
          <a:off x="-731084" y="735755"/>
          <a:ext cx="4776053" cy="331388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Fintech</a:t>
          </a:r>
          <a:r>
            <a:rPr lang="en-US" sz="2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startup formations</a:t>
          </a:r>
          <a:endParaRPr lang="en-US" sz="2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1661612"/>
        <a:ext cx="3313883" cy="1462170"/>
      </dsp:txXfrm>
    </dsp:sp>
    <dsp:sp modelId="{82B628C6-A204-3240-BB7C-4B16CDB29D13}">
      <dsp:nvSpPr>
        <dsp:cNvPr id="0" name=""/>
        <dsp:cNvSpPr/>
      </dsp:nvSpPr>
      <dsp:spPr>
        <a:xfrm rot="5400000">
          <a:off x="4239739" y="-921185"/>
          <a:ext cx="3119111" cy="49708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262626"/>
              </a:solidFill>
              <a:latin typeface="Times New Roman"/>
              <a:cs typeface="Times New Roman"/>
            </a:rPr>
            <a:t>Demand for </a:t>
          </a:r>
          <a:r>
            <a:rPr lang="en-US" sz="2000" kern="1200" dirty="0" err="1" smtClean="0">
              <a:solidFill>
                <a:srgbClr val="262626"/>
              </a:solidFill>
              <a:latin typeface="Times New Roman"/>
              <a:cs typeface="Times New Roman"/>
            </a:rPr>
            <a:t>fintech</a:t>
          </a:r>
          <a:r>
            <a:rPr lang="en-US" sz="2000" kern="1200" dirty="0" smtClean="0">
              <a:solidFill>
                <a:srgbClr val="262626"/>
              </a:solidFill>
              <a:latin typeface="Times New Roman"/>
              <a:cs typeface="Times New Roman"/>
            </a:rPr>
            <a:t> startups (Thornton, 1999; Choi and </a:t>
          </a:r>
          <a:r>
            <a:rPr lang="en-US" sz="2000" kern="1200" dirty="0" err="1" smtClean="0">
              <a:solidFill>
                <a:srgbClr val="262626"/>
              </a:solidFill>
              <a:latin typeface="Times New Roman"/>
              <a:cs typeface="Times New Roman"/>
            </a:rPr>
            <a:t>Phan</a:t>
          </a:r>
          <a:r>
            <a:rPr lang="en-US" sz="2000" kern="1200" dirty="0" smtClean="0">
              <a:solidFill>
                <a:srgbClr val="262626"/>
              </a:solidFill>
              <a:latin typeface="Times New Roman"/>
              <a:cs typeface="Times New Roman"/>
            </a:rPr>
            <a:t>, 2006)</a:t>
          </a:r>
          <a:endParaRPr lang="en-US" sz="2000" kern="1200" dirty="0">
            <a:solidFill>
              <a:srgbClr val="262626"/>
            </a:solidFill>
            <a:latin typeface="Times New Roman"/>
            <a:cs typeface="Times New Roman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262626"/>
              </a:solidFill>
              <a:latin typeface="Times New Roman"/>
              <a:cs typeface="Times New Roman"/>
            </a:rPr>
            <a:t>Well developed financial markets</a:t>
          </a:r>
          <a:endParaRPr lang="en-US" sz="2000" kern="1200" dirty="0">
            <a:solidFill>
              <a:srgbClr val="262626"/>
            </a:solidFill>
            <a:latin typeface="Times New Roman"/>
            <a:cs typeface="Times New Roman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262626"/>
              </a:solidFill>
              <a:latin typeface="Times New Roman"/>
              <a:cs typeface="Times New Roman"/>
            </a:rPr>
            <a:t>Availability of latest technologies</a:t>
          </a:r>
          <a:endParaRPr lang="en-US" sz="2000" kern="1200" dirty="0">
            <a:solidFill>
              <a:srgbClr val="262626"/>
            </a:solidFill>
            <a:latin typeface="Times New Roman"/>
            <a:cs typeface="Times New Roman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262626"/>
              </a:solidFill>
              <a:latin typeface="Times New Roman"/>
              <a:cs typeface="Times New Roman"/>
            </a:rPr>
            <a:t>More fragile financial sector</a:t>
          </a:r>
          <a:endParaRPr lang="en-US" sz="2000" kern="1200" dirty="0">
            <a:solidFill>
              <a:srgbClr val="262626"/>
            </a:solidFill>
            <a:latin typeface="Times New Roman"/>
            <a:cs typeface="Times New Roman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solidFill>
              <a:srgbClr val="262626"/>
            </a:solidFill>
            <a:latin typeface="Times New Roman"/>
            <a:cs typeface="Times New Roman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262626"/>
              </a:solidFill>
              <a:latin typeface="Times New Roman"/>
              <a:cs typeface="Times New Roman"/>
            </a:rPr>
            <a:t>Supply for entrepreneurship in the </a:t>
          </a:r>
          <a:r>
            <a:rPr lang="en-US" sz="2000" kern="1200" dirty="0" err="1" smtClean="0">
              <a:solidFill>
                <a:srgbClr val="262626"/>
              </a:solidFill>
              <a:latin typeface="Times New Roman"/>
              <a:cs typeface="Times New Roman"/>
            </a:rPr>
            <a:t>fintech</a:t>
          </a:r>
          <a:r>
            <a:rPr lang="en-US" sz="2000" kern="1200" dirty="0" smtClean="0">
              <a:solidFill>
                <a:srgbClr val="262626"/>
              </a:solidFill>
              <a:latin typeface="Times New Roman"/>
              <a:cs typeface="Times New Roman"/>
            </a:rPr>
            <a:t> market (Choi and </a:t>
          </a:r>
          <a:r>
            <a:rPr lang="en-US" sz="2000" kern="1200" dirty="0" err="1" smtClean="0">
              <a:solidFill>
                <a:srgbClr val="262626"/>
              </a:solidFill>
              <a:latin typeface="Times New Roman"/>
              <a:cs typeface="Times New Roman"/>
            </a:rPr>
            <a:t>Phan</a:t>
          </a:r>
          <a:r>
            <a:rPr lang="en-US" sz="2000" kern="1200" dirty="0" smtClean="0">
              <a:solidFill>
                <a:srgbClr val="262626"/>
              </a:solidFill>
              <a:latin typeface="Times New Roman"/>
              <a:cs typeface="Times New Roman"/>
            </a:rPr>
            <a:t>, 2006)</a:t>
          </a:r>
          <a:endParaRPr lang="en-US" sz="2000" kern="1200" dirty="0">
            <a:solidFill>
              <a:srgbClr val="262626"/>
            </a:solidFill>
            <a:latin typeface="Times New Roman"/>
            <a:cs typeface="Times New Roman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262626"/>
              </a:solidFill>
              <a:latin typeface="Times New Roman"/>
              <a:cs typeface="Times New Roman"/>
            </a:rPr>
            <a:t>Flexible labor regulations and larger labor market</a:t>
          </a:r>
          <a:endParaRPr lang="en-US" sz="2000" kern="1200" dirty="0">
            <a:solidFill>
              <a:srgbClr val="262626"/>
            </a:solidFill>
            <a:latin typeface="Times New Roman"/>
            <a:cs typeface="Times New Roman"/>
          </a:endParaRPr>
        </a:p>
      </dsp:txBody>
      <dsp:txXfrm rot="-5400000">
        <a:off x="3313883" y="156933"/>
        <a:ext cx="4818562" cy="2814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72486114-0476-4D13-B65D-D1689459769E}" type="datetimeFigureOut">
              <a:rPr lang="fr-FR" smtClean="0"/>
              <a:pPr/>
              <a:t>14/11/2018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45169"/>
            <a:ext cx="2949099" cy="497205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40" y="9445169"/>
            <a:ext cx="2949099" cy="497205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51B36303-EE98-4686-8D30-31ACE691B2A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552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96FFED20-98CF-4DF3-8C21-EAC2A5545B90}" type="datetimeFigureOut">
              <a:rPr lang="fr-FR" smtClean="0"/>
              <a:pPr/>
              <a:t>14/11/2018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4" rIns="91430" bIns="4571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</p:spPr>
        <p:txBody>
          <a:bodyPr vert="horz" lIns="91430" tIns="45714" rIns="91430" bIns="4571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45169"/>
            <a:ext cx="2949099" cy="497205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40" y="9445169"/>
            <a:ext cx="2949099" cy="497205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760583B8-DB07-42D1-8A73-FB06719B4C6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18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Technology in general has an established and long history of ﬂashes of disruption and is as inﬁnite as ingenuity with a multitude of examples ranging across many facets of business and social life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583B8-DB07-42D1-8A73-FB06719B4C6A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921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583B8-DB07-42D1-8A73-FB06719B4C6A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16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Diapositive de titre">
    <p:bg>
      <p:bgPr>
        <a:solidFill>
          <a:srgbClr val="0069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23"/>
          <p:cNvSpPr>
            <a:spLocks noGrp="1"/>
          </p:cNvSpPr>
          <p:nvPr>
            <p:ph type="body" sz="quarter" idx="11" hasCustomPrompt="1"/>
          </p:nvPr>
        </p:nvSpPr>
        <p:spPr>
          <a:xfrm>
            <a:off x="4278788" y="4376137"/>
            <a:ext cx="586425" cy="276999"/>
          </a:xfrm>
        </p:spPr>
        <p:txBody>
          <a:bodyPr wrap="none" lIns="72000" tIns="0" rIns="72000" bIns="0"/>
          <a:lstStyle>
            <a:lvl1pPr marL="0" indent="0" algn="ctr" defTabSz="914400" rtl="0" eaLnBrk="1" latinLnBrk="0" hangingPunct="1">
              <a:buNone/>
              <a:defRPr lang="fr-FR" sz="180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Date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784" y="6084006"/>
            <a:ext cx="1970432" cy="428789"/>
          </a:xfrm>
          <a:prstGeom prst="rect">
            <a:avLst/>
          </a:prstGeom>
        </p:spPr>
      </p:pic>
      <p:sp>
        <p:nvSpPr>
          <p:cNvPr id="14" name="Titre 2"/>
          <p:cNvSpPr>
            <a:spLocks noGrp="1"/>
          </p:cNvSpPr>
          <p:nvPr>
            <p:ph type="title" hasCustomPrompt="1"/>
          </p:nvPr>
        </p:nvSpPr>
        <p:spPr>
          <a:xfrm>
            <a:off x="2051721" y="2968208"/>
            <a:ext cx="5040560" cy="52322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5" name="Espace réservé du texte 23"/>
          <p:cNvSpPr>
            <a:spLocks noGrp="1"/>
          </p:cNvSpPr>
          <p:nvPr>
            <p:ph type="body" sz="quarter" idx="10" hasCustomPrompt="1"/>
          </p:nvPr>
        </p:nvSpPr>
        <p:spPr>
          <a:xfrm>
            <a:off x="2699792" y="3862789"/>
            <a:ext cx="3744416" cy="46166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Sous-titre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4421210" y="3639097"/>
            <a:ext cx="30158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70" y="4095750"/>
            <a:ext cx="2124530" cy="276225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8640"/>
            <a:ext cx="2304255" cy="230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71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FA61-49A9-4176-813E-4C62D48517B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432000" y="1584000"/>
            <a:ext cx="8280000" cy="754053"/>
          </a:xfrm>
        </p:spPr>
        <p:txBody>
          <a:bodyPr/>
          <a:lstStyle>
            <a:lvl1pPr marL="357188" indent="-357188">
              <a:spcBef>
                <a:spcPts val="480"/>
              </a:spcBef>
              <a:buSzPct val="100000"/>
              <a:tabLst/>
              <a:defRPr sz="2000"/>
            </a:lvl1pPr>
            <a:lvl2pPr marL="358775" indent="0">
              <a:spcBef>
                <a:spcPts val="480"/>
              </a:spcBef>
              <a:buNone/>
              <a:defRPr sz="18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23562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 anchor="ctr" anchorCtr="1"/>
          <a:lstStyle>
            <a:lvl1pPr algn="ctr">
              <a:defRPr/>
            </a:lvl1pPr>
          </a:lstStyle>
          <a:p>
            <a:fld id="{9782FA61-49A9-4176-813E-4C62D48517B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432000" y="180000"/>
            <a:ext cx="8280000" cy="461665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432000" y="1584000"/>
            <a:ext cx="8280000" cy="754053"/>
          </a:xfrm>
        </p:spPr>
        <p:txBody>
          <a:bodyPr/>
          <a:lstStyle>
            <a:lvl1pPr marL="357188" indent="-357188">
              <a:spcBef>
                <a:spcPts val="480"/>
              </a:spcBef>
              <a:buSzPct val="100000"/>
              <a:defRPr sz="2000"/>
            </a:lvl1pPr>
            <a:lvl2pPr marL="357188" indent="0">
              <a:spcBef>
                <a:spcPts val="480"/>
              </a:spcBef>
              <a:buNone/>
              <a:defRPr sz="18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80000" y="1088156"/>
            <a:ext cx="8784000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3929036" y="899428"/>
            <a:ext cx="1285928" cy="369332"/>
          </a:xfrm>
          <a:prstGeom prst="rect">
            <a:avLst/>
          </a:prstGeom>
          <a:solidFill>
            <a:schemeClr val="bg1"/>
          </a:solidFill>
        </p:spPr>
        <p:txBody>
          <a:bodyPr wrap="none" anchor="ctr" anchorCtr="1"/>
          <a:lstStyle>
            <a:lvl1pPr marL="0" indent="0" algn="ctr">
              <a:buFontTx/>
              <a:buNone/>
              <a:defRPr sz="1800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81402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 userDrawn="1"/>
        </p:nvCxnSpPr>
        <p:spPr>
          <a:xfrm>
            <a:off x="179512" y="1325437"/>
            <a:ext cx="4176009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 userDrawn="1"/>
        </p:nvCxnSpPr>
        <p:spPr>
          <a:xfrm>
            <a:off x="4788000" y="1325437"/>
            <a:ext cx="4176000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 anchor="ctr" anchorCtr="1"/>
          <a:lstStyle>
            <a:lvl1pPr algn="ctr">
              <a:defRPr/>
            </a:lvl1pPr>
          </a:lstStyle>
          <a:p>
            <a:fld id="{9782FA61-49A9-4176-813E-4C62D48517B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432000" y="180000"/>
            <a:ext cx="8280000" cy="461665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179512" y="1697319"/>
            <a:ext cx="4176000" cy="618118"/>
          </a:xfrm>
        </p:spPr>
        <p:txBody>
          <a:bodyPr/>
          <a:lstStyle>
            <a:lvl1pPr marL="269875" indent="-269875">
              <a:spcBef>
                <a:spcPts val="480"/>
              </a:spcBef>
              <a:buSzPct val="100000"/>
              <a:defRPr sz="1600"/>
            </a:lvl1pPr>
            <a:lvl2pPr marL="269875" indent="0">
              <a:spcBef>
                <a:spcPts val="480"/>
              </a:spcBef>
              <a:buNone/>
              <a:defRPr sz="14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4788000" y="1697319"/>
            <a:ext cx="4176000" cy="618118"/>
          </a:xfrm>
        </p:spPr>
        <p:txBody>
          <a:bodyPr/>
          <a:lstStyle>
            <a:lvl1pPr marL="269875" indent="-269875">
              <a:spcBef>
                <a:spcPts val="480"/>
              </a:spcBef>
              <a:buSzPct val="100000"/>
              <a:defRPr sz="1600"/>
            </a:lvl1pPr>
            <a:lvl2pPr marL="269875" indent="0">
              <a:spcBef>
                <a:spcPts val="480"/>
              </a:spcBef>
              <a:buNone/>
              <a:defRPr sz="14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4" hasCustomPrompt="1"/>
          </p:nvPr>
        </p:nvSpPr>
        <p:spPr>
          <a:xfrm>
            <a:off x="1983526" y="1202328"/>
            <a:ext cx="604947" cy="24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0" rIns="108000" bIns="0" rtlCol="0" anchor="ctr" anchorCtr="1">
            <a:spAutoFit/>
          </a:bodyPr>
          <a:lstStyle>
            <a:lvl1pPr marL="0" indent="0" algn="ctr">
              <a:spcBef>
                <a:spcPts val="0"/>
              </a:spcBef>
              <a:buNone/>
              <a:defRPr lang="fr-FR" sz="1600" cap="none" baseline="0" dirty="0">
                <a:latin typeface="+mj-lt"/>
                <a:cs typeface="Arial" panose="020B0604020202020204" pitchFamily="34" charset="0"/>
              </a:defRPr>
            </a:lvl1pPr>
          </a:lstStyle>
          <a:p>
            <a:pPr marL="0" lvl="0" indent="0" algn="ctr"/>
            <a:r>
              <a:rPr lang="fr-FR" dirty="0"/>
              <a:t>Titre</a:t>
            </a:r>
          </a:p>
        </p:txBody>
      </p:sp>
      <p:sp>
        <p:nvSpPr>
          <p:cNvPr id="23" name="Espace réservé du texte 19"/>
          <p:cNvSpPr>
            <a:spLocks noGrp="1"/>
          </p:cNvSpPr>
          <p:nvPr>
            <p:ph type="body" sz="quarter" idx="15" hasCustomPrompt="1"/>
          </p:nvPr>
        </p:nvSpPr>
        <p:spPr>
          <a:xfrm>
            <a:off x="6547575" y="1202328"/>
            <a:ext cx="604947" cy="24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0" rIns="108000" bIns="0" rtlCol="0" anchor="ctr" anchorCtr="1">
            <a:spAutoFit/>
          </a:bodyPr>
          <a:lstStyle>
            <a:lvl1pPr marL="0" indent="0" algn="ctr">
              <a:spcBef>
                <a:spcPts val="0"/>
              </a:spcBef>
              <a:buNone/>
              <a:defRPr lang="fr-FR" sz="1600" cap="none" baseline="0" dirty="0">
                <a:latin typeface="+mj-lt"/>
                <a:cs typeface="Arial" panose="020B0604020202020204" pitchFamily="34" charset="0"/>
              </a:defRPr>
            </a:lvl1pPr>
          </a:lstStyle>
          <a:p>
            <a:pPr marL="0" lvl="0" indent="0" algn="ctr"/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81784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00" y="180000"/>
            <a:ext cx="8280000" cy="461665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FA61-49A9-4176-813E-4C62D48517B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93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Diapositive de titre">
    <p:bg>
      <p:bgPr>
        <a:solidFill>
          <a:srgbClr val="0069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784" y="6084006"/>
            <a:ext cx="1970432" cy="428789"/>
          </a:xfrm>
          <a:prstGeom prst="rect">
            <a:avLst/>
          </a:prstGeom>
        </p:spPr>
      </p:pic>
      <p:cxnSp>
        <p:nvCxnSpPr>
          <p:cNvPr id="16" name="Connecteur droit 15"/>
          <p:cNvCxnSpPr/>
          <p:nvPr userDrawn="1"/>
        </p:nvCxnSpPr>
        <p:spPr>
          <a:xfrm>
            <a:off x="4421210" y="3639097"/>
            <a:ext cx="30158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70" y="4095750"/>
            <a:ext cx="2124530" cy="2762250"/>
          </a:xfrm>
          <a:prstGeom prst="rect">
            <a:avLst/>
          </a:prstGeom>
        </p:spPr>
      </p:pic>
      <p:grpSp>
        <p:nvGrpSpPr>
          <p:cNvPr id="11" name="Groupe 10"/>
          <p:cNvGrpSpPr/>
          <p:nvPr userDrawn="1"/>
        </p:nvGrpSpPr>
        <p:grpSpPr>
          <a:xfrm>
            <a:off x="2636396" y="3437384"/>
            <a:ext cx="4176009" cy="246221"/>
            <a:chOff x="2483995" y="2441795"/>
            <a:chExt cx="4176009" cy="246221"/>
          </a:xfrm>
        </p:grpSpPr>
        <p:cxnSp>
          <p:nvCxnSpPr>
            <p:cNvPr id="17" name="Connecteur droit 16"/>
            <p:cNvCxnSpPr/>
            <p:nvPr/>
          </p:nvCxnSpPr>
          <p:spPr>
            <a:xfrm>
              <a:off x="2483995" y="2564904"/>
              <a:ext cx="4176009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Espace réservé du texte 19"/>
            <p:cNvSpPr txBox="1">
              <a:spLocks/>
            </p:cNvSpPr>
            <p:nvPr/>
          </p:nvSpPr>
          <p:spPr>
            <a:xfrm>
              <a:off x="3470894" y="2441795"/>
              <a:ext cx="2239176" cy="246221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08000" tIns="0" rIns="108000" bIns="0" rtlCol="0" anchor="ctr" anchorCtr="1">
              <a:spAutoFit/>
            </a:bodyPr>
            <a:lstStyle>
              <a:lvl1pPr marL="0" indent="0" algn="ctr" defTabSz="914400" rtl="0" eaLnBrk="1" latinLnBrk="0" hangingPunct="1">
                <a:spcBef>
                  <a:spcPts val="0"/>
                </a:spcBef>
                <a:buClr>
                  <a:schemeClr val="tx1"/>
                </a:buClr>
                <a:buSzPct val="200000"/>
                <a:buFont typeface="Arial" panose="020B0604020202020204" pitchFamily="34" charset="0"/>
                <a:buNone/>
                <a:tabLst/>
                <a:defRPr lang="fr-FR" sz="1600" kern="1200" cap="none" baseline="0" dirty="0">
                  <a:solidFill>
                    <a:schemeClr val="lt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358775" indent="0" algn="l" defTabSz="914400" rtl="0" eaLnBrk="1" latinLnBrk="0" hangingPunct="1">
                <a:spcBef>
                  <a:spcPts val="600"/>
                </a:spcBef>
                <a:buClr>
                  <a:srgbClr val="C84315"/>
                </a:buClr>
                <a:buFont typeface="Symbol" panose="05050102010706020507" pitchFamily="18" charset="2"/>
                <a:buChar char=""/>
                <a:defRPr lang="fr-FR" sz="1800" kern="1200" dirty="0" smtClean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Calibri" panose="020F0502020204030204" pitchFamily="34" charset="0"/>
                <a:buChar char="•"/>
                <a:defRPr lang="fr-FR" sz="2000" kern="1200" dirty="0" smtClean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alibri" panose="020F0502020204030204" pitchFamily="34" charset="0"/>
                <a:buChar char="–"/>
                <a:defRPr lang="fr-FR" sz="2000" kern="1200" dirty="0" smtClean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Calibri" panose="020F0502020204030204" pitchFamily="34" charset="0"/>
                <a:buChar char="»"/>
                <a:defRPr lang="fr-FR" sz="2000" kern="1200" dirty="0" smtClean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/>
                <a:t>www.edhec-executive.fr</a:t>
              </a:r>
            </a:p>
          </p:txBody>
        </p:sp>
      </p:grpSp>
      <p:grpSp>
        <p:nvGrpSpPr>
          <p:cNvPr id="19" name="Groupe 18"/>
          <p:cNvGrpSpPr/>
          <p:nvPr userDrawn="1"/>
        </p:nvGrpSpPr>
        <p:grpSpPr>
          <a:xfrm>
            <a:off x="4022823" y="4013448"/>
            <a:ext cx="1440120" cy="360000"/>
            <a:chOff x="3707904" y="3861048"/>
            <a:chExt cx="1440120" cy="360000"/>
          </a:xfrm>
        </p:grpSpPr>
        <p:pic>
          <p:nvPicPr>
            <p:cNvPr id="20" name="Imag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861048"/>
              <a:ext cx="360000" cy="360000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7964" y="3861048"/>
              <a:ext cx="360000" cy="360000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4" y="3861048"/>
              <a:ext cx="360000" cy="360000"/>
            </a:xfrm>
            <a:prstGeom prst="rect">
              <a:avLst/>
            </a:prstGeom>
          </p:spPr>
        </p:pic>
      </p:grpSp>
      <p:pic>
        <p:nvPicPr>
          <p:cNvPr id="2" name="Imag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309" y="188640"/>
            <a:ext cx="2512162" cy="251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7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 EDH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828" y="5999120"/>
            <a:ext cx="2330767" cy="530947"/>
          </a:xfrm>
          <a:prstGeom prst="rect">
            <a:avLst/>
          </a:prstGeom>
        </p:spPr>
      </p:pic>
      <p:sp>
        <p:nvSpPr>
          <p:cNvPr id="5" name="Forme libre 4"/>
          <p:cNvSpPr/>
          <p:nvPr userDrawn="1"/>
        </p:nvSpPr>
        <p:spPr>
          <a:xfrm>
            <a:off x="-35625" y="315310"/>
            <a:ext cx="4130566" cy="6668814"/>
          </a:xfrm>
          <a:custGeom>
            <a:avLst/>
            <a:gdLst>
              <a:gd name="connsiteX0" fmla="*/ 0 w 4130566"/>
              <a:gd name="connsiteY0" fmla="*/ 0 h 6668814"/>
              <a:gd name="connsiteX1" fmla="*/ 4130566 w 4130566"/>
              <a:gd name="connsiteY1" fmla="*/ 4130566 h 6668814"/>
              <a:gd name="connsiteX2" fmla="*/ 1608083 w 4130566"/>
              <a:gd name="connsiteY2" fmla="*/ 6668814 h 6668814"/>
              <a:gd name="connsiteX3" fmla="*/ 15766 w 4130566"/>
              <a:gd name="connsiteY3" fmla="*/ 6668814 h 6668814"/>
              <a:gd name="connsiteX4" fmla="*/ 0 w 4130566"/>
              <a:gd name="connsiteY4" fmla="*/ 0 h 6668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0566" h="6668814">
                <a:moveTo>
                  <a:pt x="0" y="0"/>
                </a:moveTo>
                <a:lnTo>
                  <a:pt x="4130566" y="4130566"/>
                </a:lnTo>
                <a:lnTo>
                  <a:pt x="1608083" y="6668814"/>
                </a:lnTo>
                <a:lnTo>
                  <a:pt x="15766" y="6668814"/>
                </a:lnTo>
                <a:cubicBezTo>
                  <a:pt x="10511" y="4445876"/>
                  <a:pt x="5255" y="2222938"/>
                  <a:pt x="0" y="0"/>
                </a:cubicBezTo>
                <a:close/>
              </a:path>
            </a:pathLst>
          </a:custGeom>
          <a:solidFill>
            <a:srgbClr val="EA5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828" y="469246"/>
            <a:ext cx="2317704" cy="53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20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32000" y="180000"/>
            <a:ext cx="8280000" cy="461665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marL="0" marR="0" lvl="0" indent="0" algn="l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tabLst/>
            </a:pPr>
            <a:r>
              <a:rPr lang="fr-FR" dirty="0"/>
              <a:t>Modifiez le style du titre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4446000" y="720192"/>
            <a:ext cx="252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542031"/>
            <a:ext cx="1043864" cy="227157"/>
          </a:xfrm>
          <a:prstGeom prst="rect">
            <a:avLst/>
          </a:prstGeom>
        </p:spPr>
      </p:pic>
      <p:sp>
        <p:nvSpPr>
          <p:cNvPr id="10" name="Espace réservé du numéro de diapositive 13"/>
          <p:cNvSpPr>
            <a:spLocks noGrp="1"/>
          </p:cNvSpPr>
          <p:nvPr>
            <p:ph type="sldNum" sz="quarter" idx="4"/>
          </p:nvPr>
        </p:nvSpPr>
        <p:spPr>
          <a:xfrm>
            <a:off x="8741908" y="6529609"/>
            <a:ext cx="252000" cy="252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vert="horz" wrap="none" lIns="0" tIns="0" rIns="0" bIns="0" rtlCol="0" anchor="ctr" anchorCtr="1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9782FA61-49A9-4176-813E-4C62D48517B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"/>
          </p:nvPr>
        </p:nvSpPr>
        <p:spPr>
          <a:xfrm>
            <a:off x="432000" y="1584000"/>
            <a:ext cx="8280000" cy="7412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57188" lvl="0" indent="-357188" algn="l" defTabSz="914400" rtl="0" eaLnBrk="1" latinLnBrk="0" hangingPunct="1">
              <a:spcBef>
                <a:spcPts val="48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▬"/>
              <a:tabLst/>
            </a:pPr>
            <a:r>
              <a:rPr lang="fr-FR" dirty="0"/>
              <a:t>Modifiez les styles du texte du masque</a:t>
            </a:r>
          </a:p>
          <a:p>
            <a:pPr marL="366713" lvl="1" indent="0" algn="l" defTabSz="914400" rtl="0" eaLnBrk="1" latinLnBrk="0" hangingPunct="1">
              <a:spcBef>
                <a:spcPts val="480"/>
              </a:spcBef>
              <a:buClr>
                <a:srgbClr val="C84315"/>
              </a:buClr>
              <a:buFont typeface="Symbol" panose="05050102010706020507" pitchFamily="18" charset="2"/>
              <a:buNone/>
            </a:pPr>
            <a:r>
              <a:rPr lang="fr-FR" dirty="0"/>
              <a:t>Deuxième niveau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80000" y="6453336"/>
            <a:ext cx="8784000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34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6" r:id="rId3"/>
    <p:sldLayoutId id="2147483658" r:id="rId4"/>
    <p:sldLayoutId id="2147483654" r:id="rId5"/>
    <p:sldLayoutId id="2147483663" r:id="rId6"/>
    <p:sldLayoutId id="2147483667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fr-FR" sz="2400" b="1" kern="1200" cap="all" baseline="0" smtClean="0">
          <a:solidFill>
            <a:srgbClr val="C84315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spcBef>
          <a:spcPts val="600"/>
        </a:spcBef>
        <a:buClr>
          <a:schemeClr val="tx1"/>
        </a:buClr>
        <a:buSzPct val="200000"/>
        <a:buFont typeface="Arial" panose="020B0604020202020204" pitchFamily="34" charset="0"/>
        <a:buChar char="▬"/>
        <a:tabLst/>
        <a:defRPr lang="fr-FR" sz="2000" kern="1200" dirty="0" smtClean="0">
          <a:solidFill>
            <a:srgbClr val="C84315"/>
          </a:solidFill>
          <a:latin typeface="+mn-lt"/>
          <a:ea typeface="+mn-ea"/>
          <a:cs typeface="+mn-cs"/>
        </a:defRPr>
      </a:lvl1pPr>
      <a:lvl2pPr marL="358775" indent="0" algn="l" defTabSz="914400" rtl="0" eaLnBrk="1" latinLnBrk="0" hangingPunct="1">
        <a:spcBef>
          <a:spcPts val="600"/>
        </a:spcBef>
        <a:buClr>
          <a:srgbClr val="C84315"/>
        </a:buClr>
        <a:buFont typeface="Symbol" panose="05050102010706020507" pitchFamily="18" charset="2"/>
        <a:buChar char=""/>
        <a:defRPr lang="fr-FR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•"/>
        <a:defRPr lang="fr-FR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–"/>
        <a:defRPr lang="fr-FR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Calibri" panose="020F0502020204030204" pitchFamily="34" charset="0"/>
        <a:buChar char="»"/>
        <a:defRPr lang="fr-FR" sz="20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rania.labaki@edhec.edu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9792" y="2060848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/>
                <a:cs typeface="Times New Roman"/>
              </a:rPr>
              <a:t>The Emergence of the Global Fintech Market:</a:t>
            </a:r>
            <a:br>
              <a:rPr lang="en-US" sz="2000" b="1" dirty="0">
                <a:latin typeface="Times New Roman"/>
                <a:cs typeface="Times New Roman"/>
              </a:rPr>
            </a:br>
            <a:r>
              <a:rPr lang="en-US" sz="2000" b="1" dirty="0">
                <a:latin typeface="Times New Roman"/>
                <a:cs typeface="Times New Roman"/>
              </a:rPr>
              <a:t>Economic and Technological Determinants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4211960" y="371703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Christian Haddad             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EDHEC Business School, France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Lars </a:t>
            </a:r>
            <a:r>
              <a:rPr lang="en-US" dirty="0" err="1" smtClean="0">
                <a:latin typeface="Times New Roman"/>
                <a:cs typeface="Times New Roman"/>
              </a:rPr>
              <a:t>Hornuf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University of </a:t>
            </a:r>
            <a:r>
              <a:rPr lang="en-US" dirty="0" smtClean="0">
                <a:latin typeface="Times New Roman"/>
                <a:cs typeface="Times New Roman"/>
              </a:rPr>
              <a:t>Bremen, Germany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990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FA61-49A9-4176-813E-4C62D48517BB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Data and Method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2000" y="1584000"/>
            <a:ext cx="8280000" cy="5175776"/>
          </a:xfrm>
        </p:spPr>
        <p:txBody>
          <a:bodyPr/>
          <a:lstStyle/>
          <a:p>
            <a:r>
              <a:rPr lang="en-US" sz="1800" dirty="0" err="1">
                <a:solidFill>
                  <a:srgbClr val="000000"/>
                </a:solidFill>
                <a:latin typeface="Times New Roman"/>
                <a:cs typeface="Times New Roman"/>
              </a:rPr>
              <a:t>CrunchBase</a:t>
            </a:r>
            <a:r>
              <a:rPr lang="en-US" sz="1800" dirty="0">
                <a:solidFill>
                  <a:srgbClr val="000000"/>
                </a:solidFill>
                <a:latin typeface="Times New Roman"/>
                <a:cs typeface="Times New Roman"/>
              </a:rPr>
              <a:t> database (Bernstein et al.,2016; Cumming et al.,2016).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7,353 </a:t>
            </a:r>
            <a:r>
              <a:rPr lang="en-US" sz="1800" dirty="0" err="1">
                <a:solidFill>
                  <a:srgbClr val="000000"/>
                </a:solidFill>
                <a:latin typeface="Times New Roman"/>
                <a:cs typeface="Times New Roman"/>
              </a:rPr>
              <a:t>fintech</a:t>
            </a:r>
            <a:r>
              <a:rPr lang="en-US" sz="1800" dirty="0">
                <a:solidFill>
                  <a:srgbClr val="000000"/>
                </a:solidFill>
                <a:latin typeface="Times New Roman"/>
                <a:cs typeface="Times New Roman"/>
              </a:rPr>
              <a:t> startups.</a:t>
            </a:r>
          </a:p>
          <a:p>
            <a:r>
              <a:rPr lang="en-US" sz="1800" dirty="0">
                <a:solidFill>
                  <a:srgbClr val="000000"/>
                </a:solidFill>
                <a:latin typeface="Times New Roman"/>
                <a:cs typeface="Times New Roman"/>
              </a:rPr>
              <a:t>Period studied 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2005 </a:t>
            </a:r>
            <a:r>
              <a:rPr lang="en-US" sz="1800" dirty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2015 </a:t>
            </a:r>
            <a:r>
              <a:rPr lang="en-US" sz="1800" dirty="0">
                <a:solidFill>
                  <a:srgbClr val="000000"/>
                </a:solidFill>
                <a:latin typeface="Times New Roman"/>
                <a:cs typeface="Times New Roman"/>
              </a:rPr>
              <a:t>covering 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107 </a:t>
            </a:r>
            <a:r>
              <a:rPr lang="en-US" sz="1800" dirty="0">
                <a:solidFill>
                  <a:srgbClr val="000000"/>
                </a:solidFill>
                <a:latin typeface="Times New Roman"/>
                <a:cs typeface="Times New Roman"/>
              </a:rPr>
              <a:t>countries 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1800" dirty="0">
                <a:solidFill>
                  <a:srgbClr val="000000"/>
                </a:solidFill>
                <a:latin typeface="Times New Roman"/>
                <a:cs typeface="Times New Roman"/>
              </a:rPr>
              <a:t>We 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categorize nine types </a:t>
            </a:r>
            <a:r>
              <a:rPr lang="en-US" sz="1800" dirty="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startups (EY, 2016; WEF, 2017) </a:t>
            </a:r>
            <a:r>
              <a:rPr lang="en-US" sz="1800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Asset management</a:t>
            </a: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/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Exchange services</a:t>
            </a: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/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Financing</a:t>
            </a: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/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Insurance </a:t>
            </a:r>
          </a:p>
          <a:p>
            <a:pPr lvl="1"/>
            <a:r>
              <a:rPr lang="fr-FR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Loyalty</a:t>
            </a:r>
            <a:r>
              <a:rPr lang="fr-FR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program</a:t>
            </a:r>
          </a:p>
          <a:p>
            <a:pPr lvl="1"/>
            <a:r>
              <a:rPr lang="fr-FR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Others</a:t>
            </a:r>
            <a:endParaRPr lang="fr-FR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/>
            <a:r>
              <a:rPr lang="fr-FR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Payment</a:t>
            </a:r>
            <a:endParaRPr lang="fr-FR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/>
            <a:r>
              <a:rPr lang="fr-FR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Regulatory</a:t>
            </a:r>
            <a:r>
              <a:rPr lang="fr-FR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fr-FR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technology</a:t>
            </a:r>
            <a:endParaRPr lang="fr-FR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/>
            <a:r>
              <a:rPr lang="fr-FR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Risk</a:t>
            </a:r>
            <a:r>
              <a:rPr lang="fr-FR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management</a:t>
            </a: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61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FA61-49A9-4176-813E-4C62D48517BB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Data and Method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209560"/>
            <a:ext cx="8100440" cy="509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FA61-49A9-4176-813E-4C62D48517BB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Summary Statistics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2" y="1268760"/>
            <a:ext cx="9036496" cy="48245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3707252"/>
            <a:ext cx="8670380" cy="2258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3528" y="4488142"/>
            <a:ext cx="8670380" cy="2370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1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FA61-49A9-4176-813E-4C62D48517BB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Summary Statistics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80728"/>
            <a:ext cx="9144001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1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FA61-49A9-4176-813E-4C62D48517BB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Summary Statistics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8" y="1052736"/>
            <a:ext cx="864805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90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FA61-49A9-4176-813E-4C62D48517BB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Summary Statistics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3" y="1052736"/>
            <a:ext cx="8445934" cy="49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00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FA61-49A9-4176-813E-4C62D48517BB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Summary Statistics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34" y="1120656"/>
            <a:ext cx="8395131" cy="51166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83966" y="1853014"/>
            <a:ext cx="576065" cy="43842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60031" y="1853014"/>
            <a:ext cx="648073" cy="43842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08102" y="1844836"/>
            <a:ext cx="720081" cy="43924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35896" y="1853014"/>
            <a:ext cx="648070" cy="43842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8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FA61-49A9-4176-813E-4C62D48517BB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Empirical 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2000" y="1584000"/>
            <a:ext cx="8280000" cy="367023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We estimate the following RENB model: 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Pr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(y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i1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, y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i2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, ...,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lang="en-US" baseline="-25000" dirty="0" err="1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) = F(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GDP per capita 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i,t-1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 + commercial bank branches 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i,t-1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+ VC financing 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i,t-1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+MSCI returns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 i,t-1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+ latest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technology 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i,t-1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 +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mobile telephone subscriptions 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i,t-1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+ internet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penetration 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i,t-1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 +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secure internet servers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i,t-1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+ fixed broadband subscriptions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i,t-1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+ soundness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of banks 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i,t-1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+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ease of access to loans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 i,t-1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+ investment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profile 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i,t-1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+ MSCI crisis period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i="1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i,t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+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labor force 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i,t-1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+ regulation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 i,t-1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  + unemployment rate 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i,t-1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+ new startup formation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 i,t-1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 + law and order 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i,t-1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+ freedom to trade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 i,t-1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+ sound money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 i,t-1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+ strength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of legal rights 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i,t-1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 + cluster development 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i,t-1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8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FA61-49A9-4176-813E-4C62D48517BB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Empirical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131643"/>
            <a:ext cx="8280000" cy="52496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99792" y="1844823"/>
            <a:ext cx="5832648" cy="1870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99792" y="2204864"/>
            <a:ext cx="583264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99792" y="2694842"/>
            <a:ext cx="583264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99792" y="3011885"/>
            <a:ext cx="583264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99792" y="3684477"/>
            <a:ext cx="583264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99792" y="3828493"/>
            <a:ext cx="583264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99792" y="3972508"/>
            <a:ext cx="5832648" cy="1645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99792" y="4174455"/>
            <a:ext cx="583264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8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FA61-49A9-4176-813E-4C62D48517BB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Empirical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052737"/>
            <a:ext cx="8028431" cy="49227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27783" y="1700808"/>
            <a:ext cx="583264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27783" y="1988840"/>
            <a:ext cx="58326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27783" y="2348880"/>
            <a:ext cx="583264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27783" y="2509297"/>
            <a:ext cx="583264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39988" y="2759952"/>
            <a:ext cx="583264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39988" y="3480031"/>
            <a:ext cx="583264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51842" y="3649924"/>
            <a:ext cx="583264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51842" y="3807943"/>
            <a:ext cx="583264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51842" y="3937956"/>
            <a:ext cx="583264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7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FA61-49A9-4176-813E-4C62D48517BB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2000" y="41501"/>
            <a:ext cx="8280000" cy="738664"/>
          </a:xfrm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GB" altLang="fr-FR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r>
              <a:rPr lang="en-GB" altLang="fr-FR" sz="2400" b="1" dirty="0" smtClean="0">
                <a:solidFill>
                  <a:srgbClr val="A62B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altLang="fr-FR" sz="2400" b="1" dirty="0" smtClean="0">
                <a:solidFill>
                  <a:srgbClr val="A62B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2000" y="1584000"/>
            <a:ext cx="8280000" cy="3747180"/>
          </a:xfrm>
        </p:spPr>
        <p:txBody>
          <a:bodyPr/>
          <a:lstStyle/>
          <a:p>
            <a:r>
              <a:rPr lang="fr-FR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Introduction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fr-FR" dirty="0" smtClean="0">
                <a:solidFill>
                  <a:srgbClr val="000000"/>
                </a:solidFill>
                <a:latin typeface="Times New Roman"/>
                <a:cs typeface="Times New Roman"/>
              </a:rPr>
              <a:t>Motivation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Research question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Hypotheses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Data and method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Summary statistics 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Empirical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results</a:t>
            </a:r>
          </a:p>
          <a:p>
            <a:r>
              <a:rPr lang="fr-FR" dirty="0" smtClean="0">
                <a:solidFill>
                  <a:srgbClr val="000000"/>
                </a:solidFill>
                <a:latin typeface="Times New Roman"/>
                <a:cs typeface="Times New Roman"/>
              </a:rPr>
              <a:t>Policy implication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Conclusion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1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FA61-49A9-4176-813E-4C62D48517BB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 implications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8056" y="1196752"/>
            <a:ext cx="8280000" cy="4921347"/>
          </a:xfrm>
        </p:spPr>
        <p:txBody>
          <a:bodyPr/>
          <a:lstStyle/>
          <a:p>
            <a:r>
              <a:rPr lang="fr-FR" sz="1800" dirty="0" smtClean="0">
                <a:solidFill>
                  <a:schemeClr val="tx1"/>
                </a:solidFill>
              </a:rPr>
              <a:t>Implications for </a:t>
            </a:r>
            <a:r>
              <a:rPr lang="fr-FR" sz="1800" dirty="0" err="1" smtClean="0">
                <a:solidFill>
                  <a:schemeClr val="tx1"/>
                </a:solidFill>
              </a:rPr>
              <a:t>regulators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800" dirty="0" err="1" smtClean="0">
                <a:solidFill>
                  <a:schemeClr val="tx1"/>
                </a:solidFill>
              </a:rPr>
              <a:t>Providing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affordable</a:t>
            </a:r>
            <a:r>
              <a:rPr lang="fr-FR" sz="1800" dirty="0" smtClean="0">
                <a:solidFill>
                  <a:schemeClr val="tx1"/>
                </a:solidFill>
              </a:rPr>
              <a:t> and </a:t>
            </a:r>
            <a:r>
              <a:rPr lang="fr-FR" sz="1800" dirty="0" err="1" smtClean="0">
                <a:solidFill>
                  <a:schemeClr val="tx1"/>
                </a:solidFill>
              </a:rPr>
              <a:t>sustainable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technology</a:t>
            </a:r>
            <a:r>
              <a:rPr lang="fr-FR" sz="1800" dirty="0" smtClean="0">
                <a:solidFill>
                  <a:schemeClr val="tx1"/>
                </a:solidFill>
              </a:rPr>
              <a:t> as </a:t>
            </a:r>
            <a:r>
              <a:rPr lang="fr-FR" sz="1800" dirty="0" err="1" smtClean="0">
                <a:solidFill>
                  <a:schemeClr val="tx1"/>
                </a:solidFill>
              </a:rPr>
              <a:t>well</a:t>
            </a:r>
            <a:r>
              <a:rPr lang="fr-FR" sz="1800" dirty="0" smtClean="0">
                <a:solidFill>
                  <a:schemeClr val="tx1"/>
                </a:solidFill>
              </a:rPr>
              <a:t> as the </a:t>
            </a:r>
            <a:r>
              <a:rPr lang="fr-FR" sz="1800" dirty="0" err="1" smtClean="0">
                <a:solidFill>
                  <a:schemeClr val="tx1"/>
                </a:solidFill>
              </a:rPr>
              <a:t>supporting</a:t>
            </a:r>
            <a:r>
              <a:rPr lang="fr-FR" sz="1800" dirty="0" smtClean="0">
                <a:solidFill>
                  <a:schemeClr val="tx1"/>
                </a:solidFill>
              </a:rPr>
              <a:t> infrastructure</a:t>
            </a:r>
            <a:endParaRPr lang="fr-FR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err="1" smtClean="0">
                <a:solidFill>
                  <a:schemeClr val="tx1"/>
                </a:solidFill>
              </a:rPr>
              <a:t>Developing</a:t>
            </a:r>
            <a:r>
              <a:rPr lang="fr-FR" sz="1800" dirty="0" smtClean="0">
                <a:solidFill>
                  <a:schemeClr val="tx1"/>
                </a:solidFill>
              </a:rPr>
              <a:t> and </a:t>
            </a:r>
            <a:r>
              <a:rPr lang="fr-FR" sz="1800" dirty="0" err="1" smtClean="0">
                <a:solidFill>
                  <a:schemeClr val="tx1"/>
                </a:solidFill>
              </a:rPr>
              <a:t>promoting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financing</a:t>
            </a:r>
            <a:r>
              <a:rPr lang="fr-FR" sz="1800" dirty="0" smtClean="0">
                <a:solidFill>
                  <a:schemeClr val="tx1"/>
                </a:solidFill>
              </a:rPr>
              <a:t> services </a:t>
            </a:r>
            <a:r>
              <a:rPr lang="fr-FR" sz="1800" dirty="0" err="1" smtClean="0">
                <a:solidFill>
                  <a:schemeClr val="tx1"/>
                </a:solidFill>
              </a:rPr>
              <a:t>provided</a:t>
            </a:r>
            <a:r>
              <a:rPr lang="fr-FR" sz="1800" dirty="0" smtClean="0">
                <a:solidFill>
                  <a:schemeClr val="tx1"/>
                </a:solidFill>
              </a:rPr>
              <a:t> by </a:t>
            </a:r>
            <a:r>
              <a:rPr lang="fr-FR" sz="1800" dirty="0" err="1" smtClean="0">
                <a:solidFill>
                  <a:schemeClr val="tx1"/>
                </a:solidFill>
              </a:rPr>
              <a:t>fintechs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through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regulatory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sandboxes</a:t>
            </a:r>
            <a:r>
              <a:rPr lang="fr-FR" sz="1800" dirty="0" smtClean="0">
                <a:solidFill>
                  <a:schemeClr val="tx1"/>
                </a:solidFill>
              </a:rPr>
              <a:t> and </a:t>
            </a:r>
            <a:r>
              <a:rPr lang="fr-FR" sz="1800" dirty="0" err="1" smtClean="0">
                <a:solidFill>
                  <a:schemeClr val="tx1"/>
                </a:solidFill>
              </a:rPr>
              <a:t>other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policy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measures</a:t>
            </a:r>
            <a:endParaRPr lang="fr-FR" sz="1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The question of </a:t>
            </a:r>
            <a:r>
              <a:rPr lang="fr-FR" sz="1800" dirty="0" err="1" smtClean="0">
                <a:solidFill>
                  <a:schemeClr val="tx1"/>
                </a:solidFill>
              </a:rPr>
              <a:t>systemic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risk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caused</a:t>
            </a:r>
            <a:r>
              <a:rPr lang="fr-FR" sz="1800" dirty="0" smtClean="0">
                <a:solidFill>
                  <a:schemeClr val="tx1"/>
                </a:solidFill>
              </a:rPr>
              <a:t> by </a:t>
            </a:r>
            <a:r>
              <a:rPr lang="fr-FR" sz="1800" dirty="0" err="1" smtClean="0">
                <a:solidFill>
                  <a:schemeClr val="tx1"/>
                </a:solidFill>
              </a:rPr>
              <a:t>fintech</a:t>
            </a:r>
            <a:r>
              <a:rPr lang="fr-FR" sz="1800" dirty="0" smtClean="0">
                <a:solidFill>
                  <a:schemeClr val="tx1"/>
                </a:solidFill>
              </a:rPr>
              <a:t> services </a:t>
            </a:r>
            <a:r>
              <a:rPr lang="fr-FR" sz="1800" dirty="0" err="1" smtClean="0">
                <a:solidFill>
                  <a:schemeClr val="tx1"/>
                </a:solidFill>
              </a:rPr>
              <a:t>need</a:t>
            </a:r>
            <a:r>
              <a:rPr lang="fr-FR" sz="1800" dirty="0" smtClean="0">
                <a:solidFill>
                  <a:schemeClr val="tx1"/>
                </a:solidFill>
              </a:rPr>
              <a:t> to </a:t>
            </a:r>
            <a:r>
              <a:rPr lang="fr-FR" sz="1800" dirty="0" err="1" smtClean="0">
                <a:solidFill>
                  <a:schemeClr val="tx1"/>
                </a:solidFill>
              </a:rPr>
              <a:t>be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taken</a:t>
            </a:r>
            <a:r>
              <a:rPr lang="fr-FR" sz="1800" dirty="0" smtClean="0">
                <a:solidFill>
                  <a:schemeClr val="tx1"/>
                </a:solidFill>
              </a:rPr>
              <a:t> more </a:t>
            </a:r>
            <a:r>
              <a:rPr lang="fr-FR" sz="1800" dirty="0" err="1" smtClean="0">
                <a:solidFill>
                  <a:schemeClr val="tx1"/>
                </a:solidFill>
              </a:rPr>
              <a:t>carefully</a:t>
            </a:r>
            <a:r>
              <a:rPr lang="fr-FR" sz="1800" dirty="0" smtClean="0">
                <a:solidFill>
                  <a:schemeClr val="tx1"/>
                </a:solidFill>
              </a:rPr>
              <a:t> in future </a:t>
            </a:r>
            <a:r>
              <a:rPr lang="fr-FR" sz="1800" dirty="0" err="1" smtClean="0">
                <a:solidFill>
                  <a:schemeClr val="tx1"/>
                </a:solidFill>
              </a:rPr>
              <a:t>studies</a:t>
            </a:r>
            <a:endParaRPr lang="fr-FR" sz="1800" dirty="0" smtClean="0">
              <a:solidFill>
                <a:schemeClr val="tx1"/>
              </a:solidFill>
            </a:endParaRPr>
          </a:p>
          <a:p>
            <a:r>
              <a:rPr lang="fr-FR" sz="1800" dirty="0">
                <a:solidFill>
                  <a:schemeClr val="tx1"/>
                </a:solidFill>
              </a:rPr>
              <a:t>Implications for </a:t>
            </a:r>
            <a:r>
              <a:rPr lang="fr-FR" sz="1800" dirty="0" err="1">
                <a:solidFill>
                  <a:schemeClr val="tx1"/>
                </a:solidFill>
              </a:rPr>
              <a:t>incumbent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financial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organizations</a:t>
            </a:r>
            <a:endParaRPr lang="fr-FR" sz="1800" dirty="0">
              <a:solidFill>
                <a:schemeClr val="tx1"/>
              </a:solidFill>
            </a:endParaRPr>
          </a:p>
          <a:p>
            <a:pPr marL="644525" lvl="1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1"/>
                </a:solidFill>
              </a:rPr>
              <a:t>Attracting</a:t>
            </a:r>
            <a:r>
              <a:rPr lang="fr-FR" dirty="0">
                <a:solidFill>
                  <a:schemeClr val="tx1"/>
                </a:solidFill>
              </a:rPr>
              <a:t> a </a:t>
            </a:r>
            <a:r>
              <a:rPr lang="fr-FR" dirty="0" err="1">
                <a:solidFill>
                  <a:schemeClr val="tx1"/>
                </a:solidFill>
              </a:rPr>
              <a:t>criticial</a:t>
            </a:r>
            <a:r>
              <a:rPr lang="fr-FR" dirty="0">
                <a:solidFill>
                  <a:schemeClr val="tx1"/>
                </a:solidFill>
              </a:rPr>
              <a:t> mass of </a:t>
            </a:r>
            <a:r>
              <a:rPr lang="fr-FR" dirty="0" err="1">
                <a:solidFill>
                  <a:schemeClr val="tx1"/>
                </a:solidFill>
              </a:rPr>
              <a:t>highly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specialized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individuals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is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critical</a:t>
            </a:r>
            <a:r>
              <a:rPr lang="fr-FR" dirty="0">
                <a:solidFill>
                  <a:schemeClr val="tx1"/>
                </a:solidFill>
              </a:rPr>
              <a:t> to </a:t>
            </a:r>
            <a:r>
              <a:rPr lang="fr-FR" dirty="0" err="1">
                <a:solidFill>
                  <a:schemeClr val="tx1"/>
                </a:solidFill>
              </a:rPr>
              <a:t>establish</a:t>
            </a:r>
            <a:r>
              <a:rPr lang="fr-FR" dirty="0">
                <a:solidFill>
                  <a:schemeClr val="tx1"/>
                </a:solidFill>
              </a:rPr>
              <a:t> a new hub or </a:t>
            </a:r>
            <a:r>
              <a:rPr lang="fr-FR" dirty="0" err="1">
                <a:solidFill>
                  <a:schemeClr val="tx1"/>
                </a:solidFill>
              </a:rPr>
              <a:t>ecosystem</a:t>
            </a:r>
            <a:r>
              <a:rPr lang="fr-FR" dirty="0">
                <a:solidFill>
                  <a:schemeClr val="tx1"/>
                </a:solidFill>
              </a:rPr>
              <a:t>. </a:t>
            </a:r>
          </a:p>
          <a:p>
            <a:pPr marL="1071562" lvl="2" indent="-285750">
              <a:buFont typeface="Arial" panose="020B0604020202020204" pitchFamily="34" charset="0"/>
              <a:buChar char="•"/>
            </a:pPr>
            <a:r>
              <a:rPr lang="fr-FR" sz="1800" dirty="0" err="1"/>
              <a:t>Well-functionning</a:t>
            </a:r>
            <a:r>
              <a:rPr lang="fr-FR" sz="1800" dirty="0"/>
              <a:t> and </a:t>
            </a:r>
            <a:r>
              <a:rPr lang="fr-FR" sz="1800" dirty="0" err="1"/>
              <a:t>easily</a:t>
            </a:r>
            <a:r>
              <a:rPr lang="fr-FR" sz="1800" dirty="0"/>
              <a:t> </a:t>
            </a:r>
            <a:r>
              <a:rPr lang="fr-FR" sz="1800" dirty="0" err="1"/>
              <a:t>understandable</a:t>
            </a:r>
            <a:r>
              <a:rPr lang="fr-FR" sz="1800" dirty="0"/>
              <a:t> </a:t>
            </a:r>
            <a:r>
              <a:rPr lang="fr-FR" sz="1800" dirty="0" err="1"/>
              <a:t>immigation</a:t>
            </a:r>
            <a:r>
              <a:rPr lang="fr-FR" sz="1800" dirty="0"/>
              <a:t> </a:t>
            </a:r>
            <a:r>
              <a:rPr lang="fr-FR" sz="1800" dirty="0" err="1"/>
              <a:t>laws</a:t>
            </a:r>
            <a:endParaRPr lang="fr-FR" sz="1800" dirty="0"/>
          </a:p>
          <a:p>
            <a:pPr marL="1071562" lvl="2" indent="-285750">
              <a:buFont typeface="Arial" panose="020B0604020202020204" pitchFamily="34" charset="0"/>
              <a:buChar char="•"/>
            </a:pPr>
            <a:r>
              <a:rPr lang="fr-FR" sz="1800" dirty="0"/>
              <a:t>The </a:t>
            </a:r>
            <a:r>
              <a:rPr lang="fr-FR" sz="1800" dirty="0" err="1"/>
              <a:t>possibility</a:t>
            </a:r>
            <a:r>
              <a:rPr lang="fr-FR" sz="1800" dirty="0"/>
              <a:t> to </a:t>
            </a:r>
            <a:r>
              <a:rPr lang="fr-FR" sz="1800" dirty="0" err="1"/>
              <a:t>easily</a:t>
            </a:r>
            <a:r>
              <a:rPr lang="fr-FR" sz="1800" dirty="0"/>
              <a:t> </a:t>
            </a:r>
            <a:r>
              <a:rPr lang="fr-FR" sz="1800" dirty="0" err="1"/>
              <a:t>transfer</a:t>
            </a:r>
            <a:r>
              <a:rPr lang="fr-FR" sz="1800" dirty="0"/>
              <a:t> pension claims</a:t>
            </a:r>
          </a:p>
          <a:p>
            <a:pPr marL="1071562" lvl="2" indent="-285750">
              <a:buFont typeface="Arial" panose="020B0604020202020204" pitchFamily="34" charset="0"/>
              <a:buChar char="•"/>
            </a:pPr>
            <a:r>
              <a:rPr lang="fr-FR" sz="1800" dirty="0" err="1"/>
              <a:t>Affordable</a:t>
            </a:r>
            <a:r>
              <a:rPr lang="fr-FR" sz="1800" dirty="0"/>
              <a:t> </a:t>
            </a:r>
            <a:r>
              <a:rPr lang="fr-FR" sz="1800" dirty="0" err="1"/>
              <a:t>housing</a:t>
            </a:r>
            <a:r>
              <a:rPr lang="fr-FR" sz="1800" dirty="0"/>
              <a:t> </a:t>
            </a:r>
            <a:endParaRPr lang="fr-FR" sz="1800" dirty="0" smtClean="0"/>
          </a:p>
          <a:p>
            <a:pPr marL="785812" lvl="2" indent="0">
              <a:buNone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93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FA61-49A9-4176-813E-4C62D48517BB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 implications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2000" y="1584000"/>
            <a:ext cx="8280000" cy="4767972"/>
          </a:xfrm>
        </p:spPr>
        <p:txBody>
          <a:bodyPr/>
          <a:lstStyle/>
          <a:p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Implications for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fintech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entrepreneurs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Keeping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Fintech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innovative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unique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away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banks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large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established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endParaRPr lang="fr-F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Cooperation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banks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might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sense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Monitoring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upcoming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changes in the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regulatory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fr-F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Implications for </a:t>
            </a:r>
            <a:r>
              <a:rPr lang="fr-F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investors</a:t>
            </a:r>
            <a:r>
              <a:rPr lang="fr-F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fintechs</a:t>
            </a:r>
            <a:r>
              <a:rPr lang="fr-F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Promoting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venture capital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financing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investors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countries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Caution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investing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sectors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fintechs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equity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crowdfunfing</a:t>
            </a:r>
            <a:endParaRPr lang="fr-F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104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FA61-49A9-4176-813E-4C62D48517BB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2000" y="1584000"/>
            <a:ext cx="8280000" cy="3652282"/>
          </a:xfrm>
        </p:spPr>
        <p:txBody>
          <a:bodyPr/>
          <a:lstStyle/>
          <a:p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Explored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global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fintech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endParaRPr lang="fr-F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largest</a:t>
            </a:r>
            <a:r>
              <a:rPr lang="fr-F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fintech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Financing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important segment of the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emerging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endParaRPr lang="fr-F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Empirical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witness</a:t>
            </a:r>
            <a:r>
              <a:rPr lang="fr-FR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fintech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startup formations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fr-F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venture capital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  <a:endParaRPr lang="fr-F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secured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severs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more mobile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telephone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subscriptions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suffered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crisis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loans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unavailable</a:t>
            </a:r>
            <a:endParaRPr lang="fr-F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058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FD3A569-CB84-4B70-94FE-4517B84D9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3" t="7831" r="46467" b="23868"/>
          <a:stretch/>
        </p:blipFill>
        <p:spPr bwMode="auto">
          <a:xfrm>
            <a:off x="3995936" y="571011"/>
            <a:ext cx="4568540" cy="474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C73FCD4-0462-4BDC-8733-CC9526004F45}"/>
              </a:ext>
            </a:extLst>
          </p:cNvPr>
          <p:cNvSpPr txBox="1"/>
          <p:nvPr/>
        </p:nvSpPr>
        <p:spPr>
          <a:xfrm>
            <a:off x="415726" y="3489598"/>
            <a:ext cx="52706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Contact information: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Christian.haddad@edhec.edu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47700" y="1743075"/>
            <a:ext cx="2720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Thank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30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FA61-49A9-4176-813E-4C62D48517BB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2000" y="1584000"/>
            <a:ext cx="8280000" cy="4511491"/>
          </a:xfrm>
        </p:spPr>
        <p:txBody>
          <a:bodyPr/>
          <a:lstStyle/>
          <a:p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defined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a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whereby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smaller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fewer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able to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successfully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challenge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established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incumbent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businesses (Christensen,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Raynor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McDonald, 2015).</a:t>
            </a:r>
          </a:p>
          <a:p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Amazon’s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evolutionary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disruption of the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publishing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Uber’s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emergence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distrupting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taxi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Airbnb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upsetting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Zachariadis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Ozcan</a:t>
            </a: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2017). </a:t>
            </a:r>
          </a:p>
          <a:p>
            <a:r>
              <a:rPr lang="en-US" sz="1800" dirty="0">
                <a:solidFill>
                  <a:srgbClr val="000000"/>
                </a:solidFill>
                <a:latin typeface="Times New Roman"/>
                <a:cs typeface="Times New Roman"/>
              </a:rPr>
              <a:t>ATMs enabled the explosive growth of retail finance during the last decades of the 20</a:t>
            </a:r>
            <a:r>
              <a:rPr lang="en-US" sz="18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lang="en-US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century and Online </a:t>
            </a:r>
            <a:r>
              <a:rPr lang="en-US" sz="1800" dirty="0">
                <a:solidFill>
                  <a:srgbClr val="000000"/>
                </a:solidFill>
                <a:latin typeface="Times New Roman"/>
                <a:cs typeface="Times New Roman"/>
              </a:rPr>
              <a:t>banking (1999)</a:t>
            </a:r>
          </a:p>
          <a:p>
            <a:pPr marL="0" indent="0">
              <a:buNone/>
            </a:pPr>
            <a:endParaRPr lang="en-US" sz="1800" dirty="0">
              <a:solidFill>
                <a:srgbClr val="3366FF"/>
              </a:solidFill>
              <a:latin typeface="Times New Roman"/>
              <a:cs typeface="Times New Roman"/>
            </a:endParaRPr>
          </a:p>
          <a:p>
            <a:r>
              <a:rPr lang="en-US" sz="1800" dirty="0">
                <a:solidFill>
                  <a:srgbClr val="000000"/>
                </a:solidFill>
                <a:latin typeface="Times New Roman"/>
                <a:cs typeface="Times New Roman"/>
              </a:rPr>
              <a:t>Fintech has revolutionized the financial industry by changing the way consumers interact with banks</a:t>
            </a:r>
          </a:p>
          <a:p>
            <a:endParaRPr lang="fr-FR" dirty="0" smtClean="0"/>
          </a:p>
          <a:p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66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FA61-49A9-4176-813E-4C62D48517BB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2000" y="1073512"/>
            <a:ext cx="8280000" cy="5148076"/>
          </a:xfrm>
        </p:spPr>
        <p:txBody>
          <a:bodyPr/>
          <a:lstStyle/>
          <a:p>
            <a:r>
              <a:rPr lang="en-US" sz="1600" dirty="0" err="1">
                <a:solidFill>
                  <a:srgbClr val="000000"/>
                </a:solidFill>
                <a:latin typeface="Times New Roman"/>
                <a:cs typeface="Times New Roman"/>
              </a:rPr>
              <a:t>Crowdlending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 :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Scholars have analyzed :</a:t>
            </a:r>
          </a:p>
          <a:p>
            <a:pPr lvl="2"/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The geography of investor behavior (Lin and </a:t>
            </a:r>
            <a:r>
              <a:rPr lang="en-US" sz="1600" dirty="0" err="1">
                <a:solidFill>
                  <a:srgbClr val="000000"/>
                </a:solidFill>
                <a:latin typeface="Times New Roman"/>
                <a:cs typeface="Times New Roman"/>
              </a:rPr>
              <a:t>Viswanathan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, 2015)</a:t>
            </a:r>
          </a:p>
          <a:p>
            <a:pPr lvl="2"/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The likelihood of loan defaults (Serrano-</a:t>
            </a:r>
            <a:r>
              <a:rPr lang="en-US" sz="1600" dirty="0" err="1">
                <a:solidFill>
                  <a:srgbClr val="000000"/>
                </a:solidFill>
                <a:latin typeface="Times New Roman"/>
                <a:cs typeface="Times New Roman"/>
              </a:rPr>
              <a:t>Cinca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 et al.,2015; </a:t>
            </a:r>
            <a:r>
              <a:rPr lang="en-US" sz="1600" dirty="0" err="1">
                <a:solidFill>
                  <a:srgbClr val="000000"/>
                </a:solidFill>
                <a:latin typeface="Times New Roman"/>
                <a:cs typeface="Times New Roman"/>
              </a:rPr>
              <a:t>Iyer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 et al.,2016)</a:t>
            </a:r>
          </a:p>
          <a:p>
            <a:pPr lvl="2"/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Investors privacy preferences when making an investment decision (</a:t>
            </a:r>
            <a:r>
              <a:rPr lang="en-US" sz="1600" dirty="0" err="1">
                <a:solidFill>
                  <a:srgbClr val="000000"/>
                </a:solidFill>
                <a:latin typeface="Times New Roman"/>
                <a:cs typeface="Times New Roman"/>
              </a:rPr>
              <a:t>Burtch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 et al.,2016)</a:t>
            </a:r>
          </a:p>
          <a:p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Equity crowdfunding &amp; reward-based crowdfunding :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Researchers have investigated:</a:t>
            </a:r>
          </a:p>
          <a:p>
            <a:pPr lvl="2"/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 The dynamics of success and failure among crowdfunded ventures (</a:t>
            </a:r>
            <a:r>
              <a:rPr lang="en-US" sz="1600" dirty="0" err="1">
                <a:solidFill>
                  <a:srgbClr val="000000"/>
                </a:solidFill>
                <a:latin typeface="Times New Roman"/>
                <a:cs typeface="Times New Roman"/>
              </a:rPr>
              <a:t>Mollick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, 2014)</a:t>
            </a:r>
          </a:p>
          <a:p>
            <a:pPr lvl="2"/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The determinants of funding success (</a:t>
            </a:r>
            <a:r>
              <a:rPr lang="en-US" sz="1600" dirty="0" err="1">
                <a:solidFill>
                  <a:srgbClr val="000000"/>
                </a:solidFill>
                <a:latin typeface="Times New Roman"/>
                <a:cs typeface="Times New Roman"/>
              </a:rPr>
              <a:t>Ahlers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 et al., 2015; </a:t>
            </a:r>
            <a:r>
              <a:rPr lang="en-US" sz="1600" dirty="0" err="1">
                <a:solidFill>
                  <a:srgbClr val="000000"/>
                </a:solidFill>
                <a:latin typeface="Times New Roman"/>
                <a:cs typeface="Times New Roman"/>
              </a:rPr>
              <a:t>Vulkan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 et al., 2016)</a:t>
            </a:r>
          </a:p>
          <a:p>
            <a:pPr lvl="2"/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The regulation of equity crowdfunding (</a:t>
            </a:r>
            <a:r>
              <a:rPr lang="en-US" sz="1600" dirty="0" err="1">
                <a:solidFill>
                  <a:srgbClr val="000000"/>
                </a:solidFill>
                <a:latin typeface="Times New Roman"/>
                <a:cs typeface="Times New Roman"/>
              </a:rPr>
              <a:t>Hornuf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 and </a:t>
            </a:r>
            <a:r>
              <a:rPr lang="en-US" sz="1600" dirty="0" err="1">
                <a:solidFill>
                  <a:srgbClr val="000000"/>
                </a:solidFill>
                <a:latin typeface="Times New Roman"/>
                <a:cs typeface="Times New Roman"/>
              </a:rPr>
              <a:t>Schwienbacher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, 2016)</a:t>
            </a:r>
          </a:p>
          <a:p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Risk and regulatory : Bohme et al., 2015; </a:t>
            </a:r>
            <a:r>
              <a:rPr lang="en-US" sz="1600" dirty="0" err="1">
                <a:solidFill>
                  <a:srgbClr val="000000"/>
                </a:solidFill>
                <a:latin typeface="Times New Roman"/>
                <a:cs typeface="Times New Roman"/>
              </a:rPr>
              <a:t>Gandal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 and </a:t>
            </a:r>
            <a:r>
              <a:rPr lang="en-US" sz="1600" dirty="0" err="1">
                <a:solidFill>
                  <a:srgbClr val="000000"/>
                </a:solidFill>
                <a:latin typeface="Times New Roman"/>
                <a:cs typeface="Times New Roman"/>
              </a:rPr>
              <a:t>Halaburda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, 2016</a:t>
            </a:r>
          </a:p>
          <a:p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Social trading platforms : </a:t>
            </a:r>
            <a:r>
              <a:rPr lang="en-US" sz="1600" dirty="0" err="1">
                <a:solidFill>
                  <a:srgbClr val="000000"/>
                </a:solidFill>
                <a:latin typeface="Times New Roman"/>
                <a:cs typeface="Times New Roman"/>
              </a:rPr>
              <a:t>Doering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 et al., 2015 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Times New Roman"/>
                <a:cs typeface="Times New Roman"/>
              </a:rPr>
              <a:t>Robo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-advisors : Fein, 2015</a:t>
            </a:r>
          </a:p>
          <a:p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Mobile payment and e-wallet services : </a:t>
            </a:r>
            <a:r>
              <a:rPr lang="en-US" sz="1600" dirty="0" err="1">
                <a:solidFill>
                  <a:srgbClr val="000000"/>
                </a:solidFill>
                <a:latin typeface="Times New Roman"/>
                <a:cs typeface="Times New Roman"/>
              </a:rPr>
              <a:t>Mjolsnes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 and </a:t>
            </a:r>
            <a:r>
              <a:rPr lang="en-US" sz="1600" dirty="0" err="1">
                <a:solidFill>
                  <a:srgbClr val="000000"/>
                </a:solidFill>
                <a:latin typeface="Times New Roman"/>
                <a:cs typeface="Times New Roman"/>
              </a:rPr>
              <a:t>Rong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, 2003; </a:t>
            </a:r>
            <a:r>
              <a:rPr lang="en-US" sz="1600" dirty="0" err="1">
                <a:solidFill>
                  <a:srgbClr val="000000"/>
                </a:solidFill>
                <a:latin typeface="Times New Roman"/>
                <a:cs typeface="Times New Roman"/>
              </a:rPr>
              <a:t>Mallat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 et al., 2004, </a:t>
            </a:r>
            <a:r>
              <a:rPr lang="en-US" sz="1600" dirty="0" err="1">
                <a:solidFill>
                  <a:srgbClr val="000000"/>
                </a:solidFill>
                <a:latin typeface="Times New Roman"/>
                <a:cs typeface="Times New Roman"/>
              </a:rPr>
              <a:t>Mallat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, 2007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FA61-49A9-4176-813E-4C62D48517BB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motivation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2000" y="1584000"/>
            <a:ext cx="8280000" cy="3341941"/>
          </a:xfrm>
        </p:spPr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latin typeface="Times New Roman"/>
                <a:cs typeface="Times New Roman"/>
              </a:rPr>
              <a:t>Global European crowdfunding market : </a:t>
            </a:r>
            <a:r>
              <a:rPr lang="en-US" sz="1800" dirty="0" err="1">
                <a:solidFill>
                  <a:srgbClr val="000000"/>
                </a:solidFill>
                <a:latin typeface="Times New Roman"/>
                <a:cs typeface="Times New Roman"/>
              </a:rPr>
              <a:t>Dushnisky</a:t>
            </a:r>
            <a:r>
              <a:rPr lang="en-US" sz="1800" dirty="0">
                <a:solidFill>
                  <a:srgbClr val="000000"/>
                </a:solidFill>
                <a:latin typeface="Times New Roman"/>
                <a:cs typeface="Times New Roman"/>
              </a:rPr>
              <a:t> et al. (2016)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Provide a comprehensive overview of the European market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Conclude that legal and cultural traits affect crowdfunding platform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formation</a:t>
            </a:r>
          </a:p>
          <a:p>
            <a:pPr lvl="1"/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1800" dirty="0">
                <a:solidFill>
                  <a:srgbClr val="000000"/>
                </a:solidFill>
                <a:latin typeface="Times New Roman"/>
                <a:cs typeface="Times New Roman"/>
              </a:rPr>
              <a:t>Global venture capitalist investments : Cumming and </a:t>
            </a:r>
            <a:r>
              <a:rPr lang="en-US" sz="1800" dirty="0" err="1">
                <a:solidFill>
                  <a:srgbClr val="000000"/>
                </a:solidFill>
                <a:latin typeface="Times New Roman"/>
                <a:cs typeface="Times New Roman"/>
              </a:rPr>
              <a:t>Schwienbacher</a:t>
            </a:r>
            <a:r>
              <a:rPr lang="en-US" sz="1800" dirty="0">
                <a:solidFill>
                  <a:srgbClr val="000000"/>
                </a:solidFill>
                <a:latin typeface="Times New Roman"/>
                <a:cs typeface="Times New Roman"/>
              </a:rPr>
              <a:t> (2016)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Examine venture capitalist investments in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fintech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startups around the world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Attribute venture capital deals in the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fintech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sector to the differential enforcement of financial institution rules among startups versus large established financial institutions after the financial crisis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01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FA61-49A9-4176-813E-4C62D48517BB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Research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question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2000" y="1584000"/>
            <a:ext cx="8280000" cy="2998257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Why 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do some countries have more Fintech startups than others 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9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FA61-49A9-4176-813E-4C62D48517BB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Hypotheses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41779"/>
              </p:ext>
            </p:extLst>
          </p:nvPr>
        </p:nvGraphicFramePr>
        <p:xfrm>
          <a:off x="457200" y="1340768"/>
          <a:ext cx="8284708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07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FA61-49A9-4176-813E-4C62D48517BB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Hypotheses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2000" y="1584000"/>
            <a:ext cx="8280000" cy="5657959"/>
          </a:xfrm>
        </p:spPr>
        <p:txBody>
          <a:bodyPr/>
          <a:lstStyle/>
          <a:p>
            <a:pPr marL="0" indent="0">
              <a:buNone/>
            </a:pPr>
            <a:r>
              <a:rPr lang="fr-FR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H1: </a:t>
            </a:r>
            <a:r>
              <a:rPr lang="fr-FR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Fintech</a:t>
            </a:r>
            <a:r>
              <a:rPr lang="fr-FR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startups formations </a:t>
            </a:r>
            <a:r>
              <a:rPr lang="fr-FR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</a:t>
            </a:r>
            <a:r>
              <a:rPr lang="fr-FR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fr-FR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frequently</a:t>
            </a:r>
            <a:r>
              <a:rPr lang="fr-FR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countries </a:t>
            </a:r>
            <a:r>
              <a:rPr lang="fr-FR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well-developed</a:t>
            </a:r>
            <a:r>
              <a:rPr lang="fr-FR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economies</a:t>
            </a:r>
            <a:r>
              <a:rPr lang="fr-FR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capital </a:t>
            </a:r>
            <a:r>
              <a:rPr lang="fr-FR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endParaRPr lang="fr-FR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2938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to capital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well-developed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economies</a:t>
            </a:r>
            <a:endParaRPr lang="fr-F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2938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capital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offers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greater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distrupt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established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institutitions</a:t>
            </a:r>
            <a:endParaRPr lang="fr-F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H2: </a:t>
            </a:r>
            <a:r>
              <a:rPr lang="fr-FR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Fintech</a:t>
            </a:r>
            <a:r>
              <a:rPr lang="fr-FR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startups formations </a:t>
            </a:r>
            <a:r>
              <a:rPr lang="fr-FR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</a:t>
            </a:r>
            <a:r>
              <a:rPr lang="fr-FR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fr-FR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frequently</a:t>
            </a:r>
            <a:r>
              <a:rPr lang="fr-FR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countries </a:t>
            </a:r>
            <a:r>
              <a:rPr lang="fr-FR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fr-FR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latest</a:t>
            </a:r>
            <a:r>
              <a:rPr lang="fr-FR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fr-FR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supporting</a:t>
            </a:r>
            <a:r>
              <a:rPr lang="fr-FR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are </a:t>
            </a:r>
            <a:r>
              <a:rPr lang="fr-FR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readily</a:t>
            </a:r>
            <a:r>
              <a:rPr lang="fr-FR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  <a:r>
              <a:rPr lang="fr-FR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42938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advancements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important drivers of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entrepreneurship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42938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and smartphone usage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accelerated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change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digitalization</a:t>
            </a:r>
            <a:endParaRPr lang="fr-F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endParaRPr lang="fr-F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2938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4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FA61-49A9-4176-813E-4C62D48517BB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Hypotheses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2000" y="1584000"/>
            <a:ext cx="8280000" cy="4301177"/>
          </a:xfrm>
        </p:spPr>
        <p:txBody>
          <a:bodyPr/>
          <a:lstStyle/>
          <a:p>
            <a:pPr marL="0" indent="0">
              <a:buNone/>
            </a:pPr>
            <a:r>
              <a:rPr lang="fr-FR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H3: </a:t>
            </a:r>
            <a:r>
              <a:rPr lang="fr-FR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Fintech</a:t>
            </a:r>
            <a:r>
              <a:rPr lang="fr-FR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startup formations </a:t>
            </a:r>
            <a:r>
              <a:rPr lang="fr-FR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</a:t>
            </a:r>
            <a:r>
              <a:rPr lang="fr-FR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fr-FR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frequently</a:t>
            </a:r>
            <a:r>
              <a:rPr lang="fr-FR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countries </a:t>
            </a:r>
            <a:r>
              <a:rPr lang="fr-FR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more fragile </a:t>
            </a:r>
            <a:r>
              <a:rPr lang="fr-FR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fr-FR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sector</a:t>
            </a:r>
            <a:r>
              <a:rPr lang="fr-FR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00088" indent="-3429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trust in the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banking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sector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00088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debt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00088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strict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regulation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applies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banks</a:t>
            </a:r>
            <a:endParaRPr lang="fr-F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H4: </a:t>
            </a:r>
            <a:r>
              <a:rPr lang="fr-FR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Fintech</a:t>
            </a:r>
            <a:r>
              <a:rPr lang="fr-FR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startups are more </a:t>
            </a:r>
            <a:r>
              <a:rPr lang="fr-FR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frequent</a:t>
            </a:r>
            <a:r>
              <a:rPr lang="fr-FR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countries </a:t>
            </a:r>
            <a:r>
              <a:rPr lang="fr-FR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more </a:t>
            </a:r>
            <a:r>
              <a:rPr lang="fr-FR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benevolent</a:t>
            </a:r>
            <a:r>
              <a:rPr lang="fr-FR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 </a:t>
            </a:r>
            <a:r>
              <a:rPr lang="fr-FR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</a:t>
            </a:r>
            <a:r>
              <a:rPr lang="fr-FR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</a:t>
            </a:r>
            <a:r>
              <a:rPr lang="fr-FR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r>
              <a:rPr lang="fr-FR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Flexible </a:t>
            </a:r>
            <a:r>
              <a:rPr lang="fr-F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</a:t>
            </a:r>
            <a:r>
              <a:rPr lang="fr-F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r>
              <a:rPr lang="fr-F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regulation</a:t>
            </a:r>
            <a:r>
              <a:rPr lang="fr-F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</a:t>
            </a:r>
            <a:r>
              <a:rPr lang="fr-F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</a:t>
            </a:r>
            <a:r>
              <a:rPr lang="fr-F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force </a:t>
            </a:r>
          </a:p>
          <a:p>
            <a:pPr marL="1587" lvl="1"/>
            <a:endParaRPr lang="fr-F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6812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31859B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30908</TotalTime>
  <Words>1063</Words>
  <Application>Microsoft Office PowerPoint</Application>
  <PresentationFormat>On-screen Show (4:3)</PresentationFormat>
  <Paragraphs>166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Symbol</vt:lpstr>
      <vt:lpstr>Times New Roman</vt:lpstr>
      <vt:lpstr>Wingdings</vt:lpstr>
      <vt:lpstr>Thème Office</vt:lpstr>
      <vt:lpstr>PowerPoint Presentation</vt:lpstr>
      <vt:lpstr>Outline </vt:lpstr>
      <vt:lpstr>introduction</vt:lpstr>
      <vt:lpstr>motivation</vt:lpstr>
      <vt:lpstr>motivation</vt:lpstr>
      <vt:lpstr>Research question</vt:lpstr>
      <vt:lpstr>Hypotheses</vt:lpstr>
      <vt:lpstr>Hypotheses</vt:lpstr>
      <vt:lpstr>Hypotheses</vt:lpstr>
      <vt:lpstr>Data and Method</vt:lpstr>
      <vt:lpstr>Data and Method</vt:lpstr>
      <vt:lpstr>Summary Statistics</vt:lpstr>
      <vt:lpstr>Summary Statistics</vt:lpstr>
      <vt:lpstr>Summary Statistics</vt:lpstr>
      <vt:lpstr>Summary Statistics</vt:lpstr>
      <vt:lpstr>Summary Statistics</vt:lpstr>
      <vt:lpstr>Empirical results</vt:lpstr>
      <vt:lpstr>Empirical results</vt:lpstr>
      <vt:lpstr>Empirical results</vt:lpstr>
      <vt:lpstr>Policy implications </vt:lpstr>
      <vt:lpstr>Policy implications </vt:lpstr>
      <vt:lpstr>conclusion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DE2PLUS</dc:creator>
  <cp:lastModifiedBy>Dena Djumrukcic</cp:lastModifiedBy>
  <cp:revision>453</cp:revision>
  <cp:lastPrinted>2016-09-26T09:35:35Z</cp:lastPrinted>
  <dcterms:created xsi:type="dcterms:W3CDTF">2014-05-28T12:37:50Z</dcterms:created>
  <dcterms:modified xsi:type="dcterms:W3CDTF">2018-11-14T08:52:50Z</dcterms:modified>
</cp:coreProperties>
</file>